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slideLayouts/slideLayout20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  <p:sldMasterId id="2147483694" r:id="rId5"/>
    <p:sldMasterId id="2147483684" r:id="rId6"/>
    <p:sldMasterId id="2147483689" r:id="rId7"/>
    <p:sldMasterId id="2147483711" r:id="rId8"/>
    <p:sldMasterId id="2147483708" r:id="rId9"/>
  </p:sldMasterIdLst>
  <p:notesMasterIdLst>
    <p:notesMasterId r:id="rId42"/>
  </p:notesMasterIdLst>
  <p:sldIdLst>
    <p:sldId id="362" r:id="rId10"/>
    <p:sldId id="604" r:id="rId11"/>
    <p:sldId id="606" r:id="rId12"/>
    <p:sldId id="650" r:id="rId13"/>
    <p:sldId id="608" r:id="rId14"/>
    <p:sldId id="609" r:id="rId15"/>
    <p:sldId id="629" r:id="rId16"/>
    <p:sldId id="631" r:id="rId17"/>
    <p:sldId id="630" r:id="rId18"/>
    <p:sldId id="628" r:id="rId19"/>
    <p:sldId id="651" r:id="rId20"/>
    <p:sldId id="632" r:id="rId21"/>
    <p:sldId id="612" r:id="rId22"/>
    <p:sldId id="613" r:id="rId23"/>
    <p:sldId id="614" r:id="rId24"/>
    <p:sldId id="616" r:id="rId25"/>
    <p:sldId id="617" r:id="rId26"/>
    <p:sldId id="618" r:id="rId27"/>
    <p:sldId id="619" r:id="rId28"/>
    <p:sldId id="620" r:id="rId29"/>
    <p:sldId id="621" r:id="rId30"/>
    <p:sldId id="649" r:id="rId31"/>
    <p:sldId id="607" r:id="rId32"/>
    <p:sldId id="610" r:id="rId33"/>
    <p:sldId id="611" r:id="rId34"/>
    <p:sldId id="623" r:id="rId35"/>
    <p:sldId id="622" r:id="rId36"/>
    <p:sldId id="624" r:id="rId37"/>
    <p:sldId id="625" r:id="rId38"/>
    <p:sldId id="626" r:id="rId39"/>
    <p:sldId id="648" r:id="rId40"/>
    <p:sldId id="275" r:id="rId41"/>
  </p:sldIdLst>
  <p:sldSz cx="9144000" cy="5143500" type="screen16x9"/>
  <p:notesSz cx="6858000" cy="9144000"/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preferSingleView="1">
    <p:restoredLeft sz="6583" autoAdjust="0"/>
    <p:restoredTop sz="96374" autoAdjust="0"/>
  </p:normalViewPr>
  <p:slideViewPr>
    <p:cSldViewPr snapToGrid="0" snapToObjects="1">
      <p:cViewPr varScale="1">
        <p:scale>
          <a:sx n="146" d="100"/>
          <a:sy n="146" d="100"/>
        </p:scale>
        <p:origin x="1116" y="108"/>
      </p:cViewPr>
      <p:guideLst/>
    </p:cSldViewPr>
  </p:slideViewPr>
  <p:outlineViewPr>
    <p:cViewPr>
      <p:scale>
        <a:sx n="33" d="100"/>
        <a:sy n="33" d="100"/>
      </p:scale>
      <p:origin x="0" y="-435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slide" Target="slides/slide30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41" Type="http://schemas.openxmlformats.org/officeDocument/2006/relationships/slide" Target="slides/slide3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slide" Target="slides/slide31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presProps" Target="presProps.xml"/></Relationships>
</file>

<file path=ppt/media/image1.jp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0EF915-8790-0D44-BE00-83A29B730136}" type="datetimeFigureOut">
              <a:rPr lang="de-DE" smtClean="0"/>
              <a:t>21.04.2022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59283C-7FB6-7F4B-9FF9-5C42ED9156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7374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FF35D-4254-6E42-BCAD-AEB711A0F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361607"/>
            <a:ext cx="6858000" cy="1790700"/>
          </a:xfrm>
        </p:spPr>
        <p:txBody>
          <a:bodyPr anchor="b"/>
          <a:lstStyle>
            <a:lvl1pPr algn="l">
              <a:defRPr sz="36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DA0D4D5-1832-6643-A22F-07675D60E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350632"/>
            <a:ext cx="6858000" cy="918796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45966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0458DE45-E10A-F04C-BF3F-348A13A7E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2FB4984-E2E1-CA46-8EFB-E838044EA771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11A852A6-B618-E645-98F0-CF3491AEA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de-DE" dirty="0"/>
              <a:t>Klaus Frieler | Newcomer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9A2FDB4B-1E60-5245-B7FC-179F22F8F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7100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FF35D-4254-6E42-BCAD-AEB711A0F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361607"/>
            <a:ext cx="6858000" cy="1790700"/>
          </a:xfrm>
        </p:spPr>
        <p:txBody>
          <a:bodyPr anchor="b"/>
          <a:lstStyle>
            <a:lvl1pPr algn="l">
              <a:defRPr sz="36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DA0D4D5-1832-6643-A22F-07675D60E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350632"/>
            <a:ext cx="6858000" cy="918796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8351211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platzhalter 1">
            <a:extLst>
              <a:ext uri="{FF2B5EF4-FFF2-40B4-BE49-F238E27FC236}">
                <a16:creationId xmlns:a16="http://schemas.microsoft.com/office/drawing/2014/main" id="{DA159813-A43D-EF43-AFEC-76953C959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60000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D1613-ADFA-D04F-B3AE-D66F23101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20000"/>
            <a:ext cx="82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</p:spTree>
    <p:extLst>
      <p:ext uri="{BB962C8B-B14F-4D97-AF65-F5344CB8AC3E}">
        <p14:creationId xmlns:p14="http://schemas.microsoft.com/office/powerpoint/2010/main" val="3020051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platzhalter 1">
            <a:extLst>
              <a:ext uri="{FF2B5EF4-FFF2-40B4-BE49-F238E27FC236}">
                <a16:creationId xmlns:a16="http://schemas.microsoft.com/office/drawing/2014/main" id="{7C213CD2-3EB0-6045-9C9C-F98C2C486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60000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5EC543F1-2AFA-D144-958C-BD8A49E22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20000"/>
            <a:ext cx="37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6FE8EE1-D681-CD44-A294-D8DFFB2A50D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932000" y="1620000"/>
            <a:ext cx="37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</p:spTree>
    <p:extLst>
      <p:ext uri="{BB962C8B-B14F-4D97-AF65-F5344CB8AC3E}">
        <p14:creationId xmlns:p14="http://schemas.microsoft.com/office/powerpoint/2010/main" val="27787355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230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FF35D-4254-6E42-BCAD-AEB711A0F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361607"/>
            <a:ext cx="6858000" cy="1790700"/>
          </a:xfrm>
        </p:spPr>
        <p:txBody>
          <a:bodyPr anchor="b"/>
          <a:lstStyle>
            <a:lvl1pPr algn="l">
              <a:defRPr sz="36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DA0D4D5-1832-6643-A22F-07675D60E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350632"/>
            <a:ext cx="6858000" cy="918796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36729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platzhalter 1">
            <a:extLst>
              <a:ext uri="{FF2B5EF4-FFF2-40B4-BE49-F238E27FC236}">
                <a16:creationId xmlns:a16="http://schemas.microsoft.com/office/drawing/2014/main" id="{DA159813-A43D-EF43-AFEC-76953C959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60000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D1613-ADFA-D04F-B3AE-D66F23101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20000"/>
            <a:ext cx="82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</p:spTree>
    <p:extLst>
      <p:ext uri="{BB962C8B-B14F-4D97-AF65-F5344CB8AC3E}">
        <p14:creationId xmlns:p14="http://schemas.microsoft.com/office/powerpoint/2010/main" val="4221154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platzhalter 1">
            <a:extLst>
              <a:ext uri="{FF2B5EF4-FFF2-40B4-BE49-F238E27FC236}">
                <a16:creationId xmlns:a16="http://schemas.microsoft.com/office/drawing/2014/main" id="{7C213CD2-3EB0-6045-9C9C-F98C2C486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60000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5EC543F1-2AFA-D144-958C-BD8A49E22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20000"/>
            <a:ext cx="37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6FE8EE1-D681-CD44-A294-D8DFFB2A50D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932000" y="1620000"/>
            <a:ext cx="37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</p:spTree>
    <p:extLst>
      <p:ext uri="{BB962C8B-B14F-4D97-AF65-F5344CB8AC3E}">
        <p14:creationId xmlns:p14="http://schemas.microsoft.com/office/powerpoint/2010/main" val="33631429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4144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platzhalter 1">
            <a:extLst>
              <a:ext uri="{FF2B5EF4-FFF2-40B4-BE49-F238E27FC236}">
                <a16:creationId xmlns:a16="http://schemas.microsoft.com/office/drawing/2014/main" id="{DA159813-A43D-EF43-AFEC-76953C959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155" y="1019156"/>
            <a:ext cx="7046889" cy="87737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D1613-ADFA-D04F-B3AE-D66F23101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5155" y="2365022"/>
            <a:ext cx="7046890" cy="191911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</p:spTree>
    <p:extLst>
      <p:ext uri="{BB962C8B-B14F-4D97-AF65-F5344CB8AC3E}">
        <p14:creationId xmlns:p14="http://schemas.microsoft.com/office/powerpoint/2010/main" val="25557916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platzhalter 1">
            <a:extLst>
              <a:ext uri="{FF2B5EF4-FFF2-40B4-BE49-F238E27FC236}">
                <a16:creationId xmlns:a16="http://schemas.microsoft.com/office/drawing/2014/main" id="{DA159813-A43D-EF43-AFEC-76953C959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60000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D1613-ADFA-D04F-B3AE-D66F23101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20000"/>
            <a:ext cx="82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328F1783-1297-E34A-9A8C-F10C0C2B18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accent1"/>
                </a:solidFill>
              </a:defRPr>
            </a:lvl1pPr>
          </a:lstStyle>
          <a:p>
            <a:fld id="{4513C8A0-EC11-254C-AE04-23A42623C6BC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936D9989-CA2A-4349-A7A9-2FA8DCB33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Klaus Frieler | Newcomer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E78B2E40-6B4C-C547-AAFB-4E475A993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2488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platzhalter 1">
            <a:extLst>
              <a:ext uri="{FF2B5EF4-FFF2-40B4-BE49-F238E27FC236}">
                <a16:creationId xmlns:a16="http://schemas.microsoft.com/office/drawing/2014/main" id="{DA159813-A43D-EF43-AFEC-76953C959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155" y="1019156"/>
            <a:ext cx="7046889" cy="87737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D1613-ADFA-D04F-B3AE-D66F23101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5155" y="2365022"/>
            <a:ext cx="7046890" cy="1919111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</p:spTree>
    <p:extLst>
      <p:ext uri="{BB962C8B-B14F-4D97-AF65-F5344CB8AC3E}">
        <p14:creationId xmlns:p14="http://schemas.microsoft.com/office/powerpoint/2010/main" val="899050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579740FB-669E-304F-9505-F9EC219D93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accent1"/>
                </a:solidFill>
              </a:defRPr>
            </a:lvl1pPr>
          </a:lstStyle>
          <a:p>
            <a:fld id="{D8851B32-5F52-954E-819E-ADB032A762D4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F704EE85-BF68-B346-9E6A-33249A4C09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Klaus Frieler | Newcomer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8A62EAEB-CD99-F945-8CF5-56767AA40E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itelplatzhalter 1">
            <a:extLst>
              <a:ext uri="{FF2B5EF4-FFF2-40B4-BE49-F238E27FC236}">
                <a16:creationId xmlns:a16="http://schemas.microsoft.com/office/drawing/2014/main" id="{7C213CD2-3EB0-6045-9C9C-F98C2C486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60000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5EC543F1-2AFA-D144-958C-BD8A49E22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20000"/>
            <a:ext cx="37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6FE8EE1-D681-CD44-A294-D8DFFB2A50D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932000" y="1620000"/>
            <a:ext cx="37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</p:spTree>
    <p:extLst>
      <p:ext uri="{BB962C8B-B14F-4D97-AF65-F5344CB8AC3E}">
        <p14:creationId xmlns:p14="http://schemas.microsoft.com/office/powerpoint/2010/main" val="5800794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040C4D77-EDCA-F041-91D9-45B74E12B8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accent1"/>
                </a:solidFill>
              </a:defRPr>
            </a:lvl1pPr>
          </a:lstStyle>
          <a:p>
            <a:fld id="{5264F436-A40D-9E46-9190-20A7D0843F33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DC099260-31FC-5845-934A-F54C7B8832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Klaus Frieler | Newcomer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F5C7CFAD-341A-214F-893F-96DC5FDD7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159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3E521A-440A-4370-A4EC-FE6ED43EFE92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60496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360DB3-84A2-4361-8FD5-A99A32A98E36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69338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FF35D-4254-6E42-BCAD-AEB711A0F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361607"/>
            <a:ext cx="6858000" cy="1790700"/>
          </a:xfrm>
        </p:spPr>
        <p:txBody>
          <a:bodyPr anchor="b"/>
          <a:lstStyle>
            <a:lvl1pPr algn="l">
              <a:defRPr sz="36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DA0D4D5-1832-6643-A22F-07675D60E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350632"/>
            <a:ext cx="6858000" cy="918796"/>
          </a:xfrm>
        </p:spPr>
        <p:txBody>
          <a:bodyPr lIns="0" tIns="0" rIns="0" bIns="0"/>
          <a:lstStyle>
            <a:lvl1pPr marL="0" indent="0" algn="l">
              <a:buNone/>
              <a:defRPr sz="2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61196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platzhalter 1">
            <a:extLst>
              <a:ext uri="{FF2B5EF4-FFF2-40B4-BE49-F238E27FC236}">
                <a16:creationId xmlns:a16="http://schemas.microsoft.com/office/drawing/2014/main" id="{DA159813-A43D-EF43-AFEC-76953C959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60000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D1613-ADFA-D04F-B3AE-D66F23101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20000"/>
            <a:ext cx="82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328F1783-1297-E34A-9A8C-F10C0C2B18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C529376-4980-3846-937D-E7260EBB3293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936D9989-CA2A-4349-A7A9-2FA8DCB33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de-DE" dirty="0"/>
              <a:t>Klaus Frieler | Newcomer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E78B2E40-6B4C-C547-AAFB-4E475A993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436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platzhalter 1">
            <a:extLst>
              <a:ext uri="{FF2B5EF4-FFF2-40B4-BE49-F238E27FC236}">
                <a16:creationId xmlns:a16="http://schemas.microsoft.com/office/drawing/2014/main" id="{7C213CD2-3EB0-6045-9C9C-F98C2C486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60000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5EC543F1-2AFA-D144-958C-BD8A49E22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20000"/>
            <a:ext cx="37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6FE8EE1-D681-CD44-A294-D8DFFB2A50D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932000" y="1620000"/>
            <a:ext cx="3780000" cy="2952000"/>
          </a:xfrm>
        </p:spPr>
        <p:txBody>
          <a:bodyPr lIns="0" tIns="0" rIns="0" bIns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180000">
              <a:defRPr/>
            </a:lvl2pPr>
            <a:lvl3pPr>
              <a:defRPr/>
            </a:lvl3pPr>
            <a:lvl4pPr>
              <a:defRPr/>
            </a:lvl4pPr>
            <a:lvl5pPr indent="0">
              <a:defRPr/>
            </a:lvl5pPr>
            <a:lvl6pPr>
              <a:defRPr/>
            </a:lvl6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547D61F9-B3C1-BE40-8746-F4CBB8F4E1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FBB1F67-A084-CF4A-92EC-AB97DF8A29B2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17AC0802-1885-F44E-9796-A2B7D9DEF7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de-DE" dirty="0"/>
              <a:t>Klaus Frieler | Newcomer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D0AA389A-AE98-F245-AE86-D2E3B21079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04077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67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C588B4D-42DF-F142-9B84-FD0C616018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49"/>
          <a:stretch/>
        </p:blipFill>
        <p:spPr>
          <a:xfrm>
            <a:off x="-1" y="4793326"/>
            <a:ext cx="9144001" cy="35017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1BA813C-E8D8-D448-B188-0384AA95E9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363"/>
          <a:stretch/>
        </p:blipFill>
        <p:spPr>
          <a:xfrm>
            <a:off x="0" y="0"/>
            <a:ext cx="9144000" cy="357309"/>
          </a:xfrm>
          <a:prstGeom prst="rect">
            <a:avLst/>
          </a:prstGeom>
        </p:spPr>
      </p:pic>
      <p:pic>
        <p:nvPicPr>
          <p:cNvPr id="10" name="Bild 8">
            <a:extLst>
              <a:ext uri="{FF2B5EF4-FFF2-40B4-BE49-F238E27FC236}">
                <a16:creationId xmlns:a16="http://schemas.microsoft.com/office/drawing/2014/main" id="{9AF54F8F-E6E0-424E-9CFD-4F3F7674FD69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7890615" y="81181"/>
            <a:ext cx="1151816" cy="200608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FBD85-E1D9-7E4F-8D43-D1FE4B8C2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59997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7378E1-7FBF-534D-8F29-FAB72E458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18406"/>
            <a:ext cx="8280000" cy="295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CC519B6-2EE3-C648-9BD7-9BEE6D2FB9ED}"/>
              </a:ext>
            </a:extLst>
          </p:cNvPr>
          <p:cNvSpPr/>
          <p:nvPr userDrawn="1"/>
        </p:nvSpPr>
        <p:spPr>
          <a:xfrm>
            <a:off x="2" y="336904"/>
            <a:ext cx="9144001" cy="18000"/>
          </a:xfrm>
          <a:prstGeom prst="rect">
            <a:avLst/>
          </a:prstGeom>
          <a:solidFill>
            <a:srgbClr val="8F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49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06C5903-643F-B141-8F69-669641A6EB95}"/>
              </a:ext>
            </a:extLst>
          </p:cNvPr>
          <p:cNvSpPr/>
          <p:nvPr userDrawn="1"/>
        </p:nvSpPr>
        <p:spPr>
          <a:xfrm flipV="1">
            <a:off x="-2" y="4797575"/>
            <a:ext cx="9144001" cy="18000"/>
          </a:xfrm>
          <a:prstGeom prst="rect">
            <a:avLst/>
          </a:prstGeom>
          <a:solidFill>
            <a:srgbClr val="8F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49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2F2F14F0-DBA0-D34F-B33F-05FE2A069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accent1"/>
                </a:solidFill>
              </a:defRPr>
            </a:lvl1pPr>
          </a:lstStyle>
          <a:p>
            <a:fld id="{6A099012-7C17-F141-B4FF-11983698A842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13E2B2A-22E4-8B4B-8E51-2EFA072DA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Klaus Frieler | Newcomer</a:t>
            </a:r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FE7BEEA2-6D07-4542-9CF1-ADBD25826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3439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5" r:id="rId4"/>
    <p:sldLayoutId id="2147483713" r:id="rId5"/>
    <p:sldLayoutId id="2147483714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1200">
          <a:solidFill>
            <a:schemeClr val="tx1"/>
          </a:solidFill>
          <a:latin typeface="+mj-lt"/>
          <a:ea typeface="+mj-ea"/>
          <a:cs typeface="Arial Narrow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300"/>
        </a:spcAft>
        <a:buFont typeface="Arial" panose="020B0604020202020204" pitchFamily="34" charset="0"/>
        <a:buNone/>
        <a:defRPr sz="16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80000" indent="-1800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2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100"/>
        </a:spcAft>
        <a:buFont typeface="Arial" panose="020B0604020202020204" pitchFamily="34" charset="0"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90000"/>
        </a:lnSpc>
        <a:spcBef>
          <a:spcPts val="100"/>
        </a:spcBef>
        <a:spcAft>
          <a:spcPts val="1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3" userDrawn="1">
          <p15:clr>
            <a:srgbClr val="F26B43"/>
          </p15:clr>
        </p15:guide>
        <p15:guide id="2" pos="317" userDrawn="1">
          <p15:clr>
            <a:srgbClr val="F26B43"/>
          </p15:clr>
        </p15:guide>
        <p15:guide id="3" pos="5692" userDrawn="1">
          <p15:clr>
            <a:srgbClr val="F26B43"/>
          </p15:clr>
        </p15:guide>
        <p15:guide id="4" orient="horz" pos="59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C588B4D-42DF-F142-9B84-FD0C616018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t="27940" r="3914"/>
          <a:stretch/>
        </p:blipFill>
        <p:spPr>
          <a:xfrm>
            <a:off x="-3" y="4791690"/>
            <a:ext cx="9230599" cy="3492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1BA813C-E8D8-D448-B188-0384AA95E9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r="62982" b="84330"/>
          <a:stretch/>
        </p:blipFill>
        <p:spPr>
          <a:xfrm>
            <a:off x="1" y="0"/>
            <a:ext cx="9143998" cy="354904"/>
          </a:xfrm>
          <a:prstGeom prst="rect">
            <a:avLst/>
          </a:prstGeom>
        </p:spPr>
      </p:pic>
      <p:pic>
        <p:nvPicPr>
          <p:cNvPr id="10" name="Bild 8">
            <a:extLst>
              <a:ext uri="{FF2B5EF4-FFF2-40B4-BE49-F238E27FC236}">
                <a16:creationId xmlns:a16="http://schemas.microsoft.com/office/drawing/2014/main" id="{9AF54F8F-E6E0-424E-9CFD-4F3F7674FD69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899588" y="82578"/>
            <a:ext cx="1133871" cy="197812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FBD85-E1D9-7E4F-8D43-D1FE4B8C2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59997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7378E1-7FBF-534D-8F29-FAB72E458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18406"/>
            <a:ext cx="8280000" cy="295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CC519B6-2EE3-C648-9BD7-9BEE6D2FB9ED}"/>
              </a:ext>
            </a:extLst>
          </p:cNvPr>
          <p:cNvSpPr/>
          <p:nvPr userDrawn="1"/>
        </p:nvSpPr>
        <p:spPr>
          <a:xfrm>
            <a:off x="2" y="336904"/>
            <a:ext cx="9144001" cy="1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49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06C5903-643F-B141-8F69-669641A6EB95}"/>
              </a:ext>
            </a:extLst>
          </p:cNvPr>
          <p:cNvSpPr/>
          <p:nvPr userDrawn="1"/>
        </p:nvSpPr>
        <p:spPr>
          <a:xfrm flipV="1">
            <a:off x="-2" y="4797575"/>
            <a:ext cx="9144001" cy="1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49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2F2F14F0-DBA0-D34F-B33F-05FE2A069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8FA4760-5D76-8545-B3E8-F74DBE62E4F2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13E2B2A-22E4-8B4B-8E51-2EFA072DA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de-DE" dirty="0"/>
              <a:t>Klaus Frieler | Newcomer</a:t>
            </a:r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FE7BEEA2-6D07-4542-9CF1-ADBD25826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5259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1200">
          <a:solidFill>
            <a:schemeClr val="bg1"/>
          </a:solidFill>
          <a:latin typeface="+mj-lt"/>
          <a:ea typeface="+mj-ea"/>
          <a:cs typeface="Arial Narrow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300"/>
        </a:spcAft>
        <a:buFont typeface="Arial" panose="020B0604020202020204" pitchFamily="34" charset="0"/>
        <a:buNone/>
        <a:defRPr sz="16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80000" indent="-1800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16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8000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200"/>
        </a:spcAft>
        <a:buFont typeface="Arial" panose="020B0604020202020204" pitchFamily="34" charset="0"/>
        <a:buNone/>
        <a:defRPr sz="14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•"/>
        <a:defRPr sz="14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36000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100"/>
        </a:spcAft>
        <a:buFont typeface="Arial" panose="020B0604020202020204" pitchFamily="34" charset="0"/>
        <a:buNone/>
        <a:defRPr sz="1200" b="1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90000"/>
        </a:lnSpc>
        <a:spcBef>
          <a:spcPts val="100"/>
        </a:spcBef>
        <a:spcAft>
          <a:spcPts val="100"/>
        </a:spcAft>
        <a:buFont typeface="Arial" panose="020B0604020202020204" pitchFamily="34" charset="0"/>
        <a:buChar char="•"/>
        <a:defRPr sz="12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3">
          <p15:clr>
            <a:srgbClr val="F26B43"/>
          </p15:clr>
        </p15:guide>
        <p15:guide id="2" pos="317">
          <p15:clr>
            <a:srgbClr val="F26B43"/>
          </p15:clr>
        </p15:guide>
        <p15:guide id="3" pos="5692">
          <p15:clr>
            <a:srgbClr val="F26B43"/>
          </p15:clr>
        </p15:guide>
        <p15:guide id="4" orient="horz" pos="59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 8">
            <a:extLst>
              <a:ext uri="{FF2B5EF4-FFF2-40B4-BE49-F238E27FC236}">
                <a16:creationId xmlns:a16="http://schemas.microsoft.com/office/drawing/2014/main" id="{9AF54F8F-E6E0-424E-9CFD-4F3F7674FD6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2648" y="81233"/>
            <a:ext cx="1134931" cy="200504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FBD85-E1D9-7E4F-8D43-D1FE4B8C2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59997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7378E1-7FBF-534D-8F29-FAB72E458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18406"/>
            <a:ext cx="8280000" cy="295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CC519B6-2EE3-C648-9BD7-9BEE6D2FB9ED}"/>
              </a:ext>
            </a:extLst>
          </p:cNvPr>
          <p:cNvSpPr/>
          <p:nvPr userDrawn="1"/>
        </p:nvSpPr>
        <p:spPr>
          <a:xfrm>
            <a:off x="2" y="336904"/>
            <a:ext cx="9144001" cy="18000"/>
          </a:xfrm>
          <a:prstGeom prst="rect">
            <a:avLst/>
          </a:prstGeom>
          <a:solidFill>
            <a:srgbClr val="8FA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49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2F2F14F0-DBA0-D34F-B33F-05FE2A069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accent1"/>
                </a:solidFill>
              </a:defRPr>
            </a:lvl1pPr>
          </a:lstStyle>
          <a:p>
            <a:fld id="{7E244FCF-6608-9A40-A5DC-501586973335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13E2B2A-22E4-8B4B-8E51-2EFA072DA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Klaus Frieler | Newcomer</a:t>
            </a:r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FE7BEEA2-6D07-4542-9CF1-ADBD25826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3" name="Bild 10" descr="MPG-Logo-für-PPT-NoTxt-150603a.png">
            <a:extLst>
              <a:ext uri="{FF2B5EF4-FFF2-40B4-BE49-F238E27FC236}">
                <a16:creationId xmlns:a16="http://schemas.microsoft.com/office/drawing/2014/main" id="{65EF62DC-A938-204E-BE45-12EC49AB8225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9287" y="59500"/>
            <a:ext cx="238307" cy="23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8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1200">
          <a:solidFill>
            <a:schemeClr val="tx1"/>
          </a:solidFill>
          <a:latin typeface="+mj-lt"/>
          <a:ea typeface="+mj-ea"/>
          <a:cs typeface="Arial Narrow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300"/>
        </a:spcAft>
        <a:buFont typeface="Arial" panose="020B0604020202020204" pitchFamily="34" charset="0"/>
        <a:buNone/>
        <a:defRPr sz="16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80000" indent="-1800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2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100"/>
        </a:spcAft>
        <a:buFont typeface="Arial" panose="020B0604020202020204" pitchFamily="34" charset="0"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90000"/>
        </a:lnSpc>
        <a:spcBef>
          <a:spcPts val="100"/>
        </a:spcBef>
        <a:spcAft>
          <a:spcPts val="1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3">
          <p15:clr>
            <a:srgbClr val="F26B43"/>
          </p15:clr>
        </p15:guide>
        <p15:guide id="2" pos="317">
          <p15:clr>
            <a:srgbClr val="F26B43"/>
          </p15:clr>
        </p15:guide>
        <p15:guide id="3" pos="5692">
          <p15:clr>
            <a:srgbClr val="F26B43"/>
          </p15:clr>
        </p15:guide>
        <p15:guide id="4" orient="horz" pos="599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 8">
            <a:extLst>
              <a:ext uri="{FF2B5EF4-FFF2-40B4-BE49-F238E27FC236}">
                <a16:creationId xmlns:a16="http://schemas.microsoft.com/office/drawing/2014/main" id="{9AF54F8F-E6E0-424E-9CFD-4F3F7674FD6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2648" y="78401"/>
            <a:ext cx="1134928" cy="200503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FBD85-E1D9-7E4F-8D43-D1FE4B8C2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59997"/>
            <a:ext cx="8280000" cy="900000"/>
          </a:xfrm>
          <a:prstGeom prst="rect">
            <a:avLst/>
          </a:prstGeom>
        </p:spPr>
        <p:txBody>
          <a:bodyPr vert="horz" lIns="0" tIns="32400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7378E1-7FBF-534D-8F29-FAB72E458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18406"/>
            <a:ext cx="8280000" cy="295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CC519B6-2EE3-C648-9BD7-9BEE6D2FB9ED}"/>
              </a:ext>
            </a:extLst>
          </p:cNvPr>
          <p:cNvSpPr/>
          <p:nvPr userDrawn="1"/>
        </p:nvSpPr>
        <p:spPr>
          <a:xfrm>
            <a:off x="2" y="336904"/>
            <a:ext cx="9144001" cy="1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49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2F2F14F0-DBA0-D34F-B33F-05FE2A069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68EAE03-2866-1947-B59A-B9299CF52C23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13E2B2A-22E4-8B4B-8E51-2EFA072DA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de-DE"/>
              <a:t>Marta Musterfrau | PowerPoint MPIEA Template</a:t>
            </a:r>
            <a:endParaRPr lang="de-DE" dirty="0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FE7BEEA2-6D07-4542-9CF1-ADBD25826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3" name="Bild 10">
            <a:extLst>
              <a:ext uri="{FF2B5EF4-FFF2-40B4-BE49-F238E27FC236}">
                <a16:creationId xmlns:a16="http://schemas.microsoft.com/office/drawing/2014/main" id="{65EF62DC-A938-204E-BE45-12EC49AB8225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799287" y="59500"/>
            <a:ext cx="238307" cy="23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764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1200">
          <a:solidFill>
            <a:schemeClr val="bg1"/>
          </a:solidFill>
          <a:latin typeface="+mj-lt"/>
          <a:ea typeface="+mj-ea"/>
          <a:cs typeface="Arial Narrow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300"/>
        </a:spcAft>
        <a:buFont typeface="Arial" panose="020B0604020202020204" pitchFamily="34" charset="0"/>
        <a:buNone/>
        <a:defRPr sz="16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80000" indent="-1800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16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8000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200"/>
        </a:spcAft>
        <a:buFont typeface="Arial" panose="020B0604020202020204" pitchFamily="34" charset="0"/>
        <a:buNone/>
        <a:defRPr sz="14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•"/>
        <a:defRPr sz="14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36000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100"/>
        </a:spcAft>
        <a:buFont typeface="Arial" panose="020B0604020202020204" pitchFamily="34" charset="0"/>
        <a:buNone/>
        <a:defRPr sz="1200" b="1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90000"/>
        </a:lnSpc>
        <a:spcBef>
          <a:spcPts val="100"/>
        </a:spcBef>
        <a:spcAft>
          <a:spcPts val="100"/>
        </a:spcAft>
        <a:buFont typeface="Arial" panose="020B0604020202020204" pitchFamily="34" charset="0"/>
        <a:buChar char="•"/>
        <a:defRPr sz="12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3">
          <p15:clr>
            <a:srgbClr val="F26B43"/>
          </p15:clr>
        </p15:guide>
        <p15:guide id="2" pos="317">
          <p15:clr>
            <a:srgbClr val="F26B43"/>
          </p15:clr>
        </p15:guide>
        <p15:guide id="3" pos="5692">
          <p15:clr>
            <a:srgbClr val="F26B43"/>
          </p15:clr>
        </p15:guide>
        <p15:guide id="4" orient="horz" pos="599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FBD85-E1D9-7E4F-8D43-D1FE4B8C2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61597"/>
            <a:ext cx="8280000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2F2F14F0-DBA0-D34F-B33F-05FE2A069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985F397-88C4-8743-8347-3FB989143094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13E2B2A-22E4-8B4B-8E51-2EFA072DA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de-DE"/>
              <a:t>Marta Musterfrau | PowerPoint MPIEA Template</a:t>
            </a:r>
            <a:endParaRPr lang="de-DE" dirty="0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FE7BEEA2-6D07-4542-9CF1-ADBD25826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055C63E7-5D10-CE46-BB46-572466D88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18406"/>
            <a:ext cx="8280000" cy="295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C0A462D-FE53-9C44-8367-BB51C2D337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75000"/>
          </a:blip>
          <a:srcRect t="7158" r="29649" b="7615"/>
          <a:stretch/>
        </p:blipFill>
        <p:spPr>
          <a:xfrm>
            <a:off x="3312000" y="0"/>
            <a:ext cx="583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4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</p:sldLayoutIdLst>
  <p:hf hdr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spcAft>
          <a:spcPts val="2400"/>
        </a:spcAft>
        <a:buNone/>
        <a:defRPr sz="2800" b="1" i="0" kern="1200">
          <a:solidFill>
            <a:schemeClr val="tx1"/>
          </a:solidFill>
          <a:latin typeface="+mj-lt"/>
          <a:ea typeface="+mj-ea"/>
          <a:cs typeface="Arial Narrow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300"/>
        </a:spcAft>
        <a:buFont typeface="Arial" panose="020B0604020202020204" pitchFamily="34" charset="0"/>
        <a:buNone/>
        <a:defRPr sz="16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80000" marR="0" indent="-180000" algn="l" defTabSz="914400" rtl="0" eaLnBrk="1" fontAlgn="auto" latinLnBrk="0" hangingPunct="1">
        <a:lnSpc>
          <a:spcPct val="90000"/>
        </a:lnSpc>
        <a:spcBef>
          <a:spcPts val="300"/>
        </a:spcBef>
        <a:spcAft>
          <a:spcPts val="300"/>
        </a:spcAft>
        <a:buClrTx/>
        <a:buSzTx/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2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100"/>
        </a:spcAft>
        <a:buFont typeface="Arial" panose="020B0604020202020204" pitchFamily="34" charset="0"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90000"/>
        </a:lnSpc>
        <a:spcBef>
          <a:spcPts val="100"/>
        </a:spcBef>
        <a:spcAft>
          <a:spcPts val="1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3">
          <p15:clr>
            <a:srgbClr val="F26B43"/>
          </p15:clr>
        </p15:guide>
        <p15:guide id="2" pos="317">
          <p15:clr>
            <a:srgbClr val="F26B43"/>
          </p15:clr>
        </p15:guide>
        <p15:guide id="3" pos="5692">
          <p15:clr>
            <a:srgbClr val="F26B43"/>
          </p15:clr>
        </p15:guide>
        <p15:guide id="4" orient="horz" pos="599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FBD85-E1D9-7E4F-8D43-D1FE4B8C2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61597"/>
            <a:ext cx="8280000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7378E1-7FBF-534D-8F29-FAB72E458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18406"/>
            <a:ext cx="8280000" cy="295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2F2F14F0-DBA0-D34F-B33F-05FE2A069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648" y="4888608"/>
            <a:ext cx="1732658" cy="209486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4B9C323-33CF-9140-B6A9-FDC58FAC6DEB}" type="datetime7">
              <a:rPr lang="de-DE" smtClean="0"/>
              <a:t>Apr-22</a:t>
            </a:fld>
            <a:endParaRPr lang="de-DE" dirty="0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613E2B2A-22E4-8B4B-8E51-2EFA072DA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62208" y="4888608"/>
            <a:ext cx="4488384" cy="209486"/>
          </a:xfrm>
          <a:prstGeom prst="rect">
            <a:avLst/>
          </a:prstGeom>
        </p:spPr>
        <p:txBody>
          <a:bodyPr anchor="b"/>
          <a:lstStyle>
            <a:lvl1pPr algn="ct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de-DE"/>
              <a:t>Marta Musterfrau | PowerPoint MPIEA Template</a:t>
            </a:r>
            <a:endParaRPr lang="de-DE" dirty="0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FE7BEEA2-6D07-4542-9CF1-ADBD25826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77943" y="4883101"/>
            <a:ext cx="464489" cy="209486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8980174-C6B3-D947-9337-50055D327C64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32B575-D06A-0540-AC8E-822601F486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40000"/>
          </a:blip>
          <a:srcRect t="7158" r="29649" b="7615"/>
          <a:stretch/>
        </p:blipFill>
        <p:spPr>
          <a:xfrm>
            <a:off x="3312000" y="0"/>
            <a:ext cx="583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04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hf hdr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spcAft>
          <a:spcPts val="2400"/>
        </a:spcAft>
        <a:buNone/>
        <a:defRPr sz="2800" b="1" i="0" kern="1200">
          <a:solidFill>
            <a:schemeClr val="bg1"/>
          </a:solidFill>
          <a:latin typeface="+mj-lt"/>
          <a:ea typeface="+mj-ea"/>
          <a:cs typeface="Arial Narrow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spcAft>
          <a:spcPts val="300"/>
        </a:spcAft>
        <a:buFont typeface="Arial" panose="020B0604020202020204" pitchFamily="34" charset="0"/>
        <a:buNone/>
        <a:defRPr sz="16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80000" indent="-1800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16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8000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200"/>
        </a:spcAft>
        <a:buFont typeface="Arial" panose="020B0604020202020204" pitchFamily="34" charset="0"/>
        <a:buNone/>
        <a:defRPr sz="14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•"/>
        <a:defRPr sz="14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36000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100"/>
        </a:spcAft>
        <a:buFont typeface="Arial" panose="020B0604020202020204" pitchFamily="34" charset="0"/>
        <a:buNone/>
        <a:defRPr sz="1200" b="1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90000"/>
        </a:lnSpc>
        <a:spcBef>
          <a:spcPts val="100"/>
        </a:spcBef>
        <a:spcAft>
          <a:spcPts val="100"/>
        </a:spcAft>
        <a:buFont typeface="Arial" panose="020B0604020202020204" pitchFamily="34" charset="0"/>
        <a:buChar char="•"/>
        <a:defRPr sz="1200" kern="1200">
          <a:solidFill>
            <a:schemeClr val="tx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3">
          <p15:clr>
            <a:srgbClr val="F26B43"/>
          </p15:clr>
        </p15:guide>
        <p15:guide id="2" pos="317">
          <p15:clr>
            <a:srgbClr val="F26B43"/>
          </p15:clr>
        </p15:guide>
        <p15:guide id="3" pos="5692">
          <p15:clr>
            <a:srgbClr val="F26B43"/>
          </p15:clr>
        </p15:guide>
        <p15:guide id="4" orient="horz" pos="5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studio.com/blog/winners-of-the-2nd-shiny-contest/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images/branding/googlelogo/2x/googlelogo_color_272x92dp.png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(https:/docs.github.com/en/authentication/keeping-your-account-and-data-secure/creating-a-personal-access-token)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azzomat.hfm-weimar.de/feature_history_jazz/" TargetMode="External"/><Relationship Id="rId7" Type="http://schemas.openxmlformats.org/officeDocument/2006/relationships/hyperlink" Target="http://testing.musikpsychologie.de/dots_home/" TargetMode="External"/><Relationship Id="rId2" Type="http://schemas.openxmlformats.org/officeDocument/2006/relationships/hyperlink" Target="https://jazzomat.hfm-weimar.de/MIER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hiny.rstudio.com/gallery/hex-memory.html" TargetMode="External"/><Relationship Id="rId5" Type="http://schemas.openxmlformats.org/officeDocument/2006/relationships/hyperlink" Target="https://jazzomat.hfm-weimar.de/pattern_history/" TargetMode="External"/><Relationship Id="rId4" Type="http://schemas.openxmlformats.org/officeDocument/2006/relationships/hyperlink" Target="https://shiny.gold-msi.org/longgold-data-explorer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r-bio.github.io/intro-git-rstudio/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effectLst/>
        </p:spPr>
        <p:txBody>
          <a:bodyPr/>
          <a:lstStyle/>
          <a:p>
            <a:r>
              <a:rPr lang="en-US" dirty="0"/>
              <a:t>Shine on Your Fancy Data </a:t>
            </a:r>
            <a:br>
              <a:rPr lang="en-US" dirty="0"/>
            </a:br>
            <a:r>
              <a:rPr lang="en-US" sz="2800" dirty="0"/>
              <a:t>An Introduction to Shiny</a:t>
            </a:r>
            <a:endParaRPr lang="en-US" sz="10350" dirty="0">
              <a:solidFill>
                <a:srgbClr val="FFFFFF"/>
              </a:solidFill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ctr" eaLnBrk="1" hangingPunct="1">
              <a:spcBef>
                <a:spcPts val="300"/>
              </a:spcBef>
            </a:pPr>
            <a:r>
              <a:rPr lang="de-DE" sz="1800" dirty="0"/>
              <a:t>Klaus Frieler</a:t>
            </a:r>
          </a:p>
          <a:p>
            <a:pPr algn="ctr">
              <a:spcBef>
                <a:spcPts val="300"/>
              </a:spcBef>
            </a:pPr>
            <a:r>
              <a:rPr lang="en-US" sz="1350" dirty="0"/>
              <a:t>MPIAE Retreat</a:t>
            </a:r>
          </a:p>
          <a:p>
            <a:pPr algn="ctr">
              <a:spcBef>
                <a:spcPts val="300"/>
              </a:spcBef>
            </a:pPr>
            <a:r>
              <a:rPr lang="en-US" sz="1350" dirty="0"/>
              <a:t>April 21 2022</a:t>
            </a:r>
          </a:p>
        </p:txBody>
      </p:sp>
    </p:spTree>
    <p:extLst>
      <p:ext uri="{BB962C8B-B14F-4D97-AF65-F5344CB8AC3E}">
        <p14:creationId xmlns:p14="http://schemas.microsoft.com/office/powerpoint/2010/main" val="168371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Good Practices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500" dirty="0">
                <a:latin typeface="+mn-lt"/>
              </a:rPr>
              <a:t>Use RStudio and </a:t>
            </a:r>
            <a:r>
              <a:rPr lang="en-US" sz="1500" dirty="0" err="1">
                <a:latin typeface="+mn-lt"/>
              </a:rPr>
              <a:t>Rstudio</a:t>
            </a:r>
            <a:r>
              <a:rPr lang="en-US" sz="1500" dirty="0">
                <a:latin typeface="+mn-lt"/>
              </a:rPr>
              <a:t> projects (no </a:t>
            </a:r>
            <a:r>
              <a:rPr lang="en-US" sz="1500" dirty="0" err="1">
                <a:latin typeface="+mn-lt"/>
              </a:rPr>
              <a:t>setwd</a:t>
            </a:r>
            <a:r>
              <a:rPr lang="en-US" sz="1500" dirty="0">
                <a:latin typeface="+mn-lt"/>
              </a:rPr>
              <a:t>(), or rm(list = ls()))</a:t>
            </a:r>
          </a:p>
          <a:p>
            <a:r>
              <a:rPr lang="en-US" sz="1500" dirty="0">
                <a:latin typeface="+mn-lt"/>
              </a:rPr>
              <a:t>Use standard organization of project folder, e.g.</a:t>
            </a:r>
          </a:p>
          <a:p>
            <a:r>
              <a:rPr lang="en-US" sz="1500" dirty="0" err="1">
                <a:latin typeface="+mn-lt"/>
              </a:rPr>
              <a:t>myproject</a:t>
            </a:r>
            <a:endParaRPr lang="en-US" sz="1500" dirty="0">
              <a:latin typeface="+mn-lt"/>
            </a:endParaRPr>
          </a:p>
          <a:p>
            <a:pPr marL="285750" indent="-285750">
              <a:spcBef>
                <a:spcPts val="0"/>
              </a:spcBef>
              <a:buFont typeface="Symbol" panose="05050102010706020507" pitchFamily="18" charset="2"/>
              <a:buChar char="-"/>
            </a:pPr>
            <a:r>
              <a:rPr lang="en-US" sz="1500" dirty="0">
                <a:latin typeface="+mn-lt"/>
              </a:rPr>
              <a:t>data</a:t>
            </a:r>
          </a:p>
          <a:p>
            <a:pPr marL="285750" indent="-285750">
              <a:spcBef>
                <a:spcPts val="0"/>
              </a:spcBef>
              <a:buFont typeface="Symbol" panose="05050102010706020507" pitchFamily="18" charset="2"/>
              <a:buChar char="-"/>
            </a:pPr>
            <a:r>
              <a:rPr lang="en-US" sz="1500" dirty="0">
                <a:latin typeface="+mn-lt"/>
              </a:rPr>
              <a:t>docs</a:t>
            </a:r>
          </a:p>
          <a:p>
            <a:pPr marL="285750" indent="-285750">
              <a:spcBef>
                <a:spcPts val="0"/>
              </a:spcBef>
              <a:buFont typeface="Symbol" panose="05050102010706020507" pitchFamily="18" charset="2"/>
              <a:buChar char="-"/>
            </a:pPr>
            <a:r>
              <a:rPr lang="en-US" sz="1500" dirty="0">
                <a:latin typeface="+mn-lt"/>
              </a:rPr>
              <a:t>figs</a:t>
            </a:r>
          </a:p>
          <a:p>
            <a:pPr marL="285750" indent="-285750">
              <a:spcBef>
                <a:spcPts val="0"/>
              </a:spcBef>
              <a:buFont typeface="Symbol" panose="05050102010706020507" pitchFamily="18" charset="2"/>
              <a:buChar char="-"/>
            </a:pPr>
            <a:r>
              <a:rPr lang="en-US" sz="1500" dirty="0">
                <a:latin typeface="+mn-lt"/>
              </a:rPr>
              <a:t>R</a:t>
            </a:r>
          </a:p>
          <a:p>
            <a:pPr>
              <a:spcBef>
                <a:spcPts val="0"/>
              </a:spcBef>
            </a:pPr>
            <a:endParaRPr lang="en-US" sz="1500" dirty="0">
              <a:latin typeface="+mn-lt"/>
            </a:endParaRPr>
          </a:p>
          <a:p>
            <a:pPr>
              <a:spcBef>
                <a:spcPts val="0"/>
              </a:spcBef>
            </a:pPr>
            <a:r>
              <a:rPr lang="en-US" sz="1500" dirty="0">
                <a:latin typeface="+mn-lt"/>
              </a:rPr>
              <a:t>Advanced: make an R package for your analysis project</a:t>
            </a:r>
          </a:p>
        </p:txBody>
      </p:sp>
    </p:spTree>
    <p:extLst>
      <p:ext uri="{BB962C8B-B14F-4D97-AF65-F5344CB8AC3E}">
        <p14:creationId xmlns:p14="http://schemas.microsoft.com/office/powerpoint/2010/main" val="298019394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Good Practices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500" dirty="0">
                <a:latin typeface="+mn-lt"/>
              </a:rPr>
              <a:t>Use some consistent formatting style to enhance readability (e.g.,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US" sz="1500" dirty="0">
                <a:latin typeface="+mn-lt"/>
              </a:rPr>
              <a:t> style):</a:t>
            </a:r>
          </a:p>
          <a:p>
            <a:pPr lvl="1"/>
            <a:r>
              <a:rPr lang="en-US" sz="1350" dirty="0">
                <a:solidFill>
                  <a:schemeClr val="accent1"/>
                </a:solidFill>
              </a:rPr>
              <a:t>Name files, variables, functions etc. always with </a:t>
            </a:r>
            <a:r>
              <a:rPr lang="en-US" sz="1350" dirty="0" err="1">
                <a:solidFill>
                  <a:schemeClr val="accent1"/>
                </a:solidFill>
              </a:rPr>
              <a:t>snake_case</a:t>
            </a:r>
            <a:r>
              <a:rPr lang="en-US" sz="1350" dirty="0">
                <a:solidFill>
                  <a:schemeClr val="accent1"/>
                </a:solidFill>
              </a:rPr>
              <a:t> (lower letters). Don’t use camelCase, use </a:t>
            </a:r>
            <a:r>
              <a:rPr lang="en-US" sz="1350" dirty="0" err="1">
                <a:solidFill>
                  <a:schemeClr val="accent1"/>
                </a:solidFill>
              </a:rPr>
              <a:t>UpperCamelCase</a:t>
            </a:r>
            <a:r>
              <a:rPr lang="en-US" sz="1350" dirty="0">
                <a:solidFill>
                  <a:schemeClr val="accent1"/>
                </a:solidFill>
              </a:rPr>
              <a:t> only for classes.</a:t>
            </a:r>
          </a:p>
          <a:p>
            <a:r>
              <a:rPr lang="en-US" sz="1500" dirty="0">
                <a:latin typeface="+mn-lt"/>
              </a:rPr>
              <a:t>Avoid writing monolithic scripts</a:t>
            </a:r>
          </a:p>
          <a:p>
            <a:pPr lvl="1"/>
            <a:r>
              <a:rPr lang="en-US" sz="1350" dirty="0">
                <a:solidFill>
                  <a:schemeClr val="accent1"/>
                </a:solidFill>
              </a:rPr>
              <a:t>Break up code into small, manageable and testable functions. </a:t>
            </a:r>
          </a:p>
          <a:p>
            <a:pPr lvl="1"/>
            <a:r>
              <a:rPr lang="en-US" sz="1350" dirty="0">
                <a:solidFill>
                  <a:schemeClr val="accent1"/>
                </a:solidFill>
              </a:rPr>
              <a:t>Avoid global variables.</a:t>
            </a:r>
          </a:p>
          <a:p>
            <a:pPr lvl="1"/>
            <a:r>
              <a:rPr lang="en-US" sz="1350" dirty="0">
                <a:solidFill>
                  <a:schemeClr val="accent1"/>
                </a:solidFill>
              </a:rPr>
              <a:t>Split larger projects in multiple files with semantic unity (e.g. data I/O and wrangling, plotting, statistical analysis, “paper production”).</a:t>
            </a:r>
          </a:p>
          <a:p>
            <a:pPr lvl="1"/>
            <a:r>
              <a:rPr lang="en-US" sz="1350" dirty="0">
                <a:solidFill>
                  <a:schemeClr val="accent1"/>
                </a:solidFill>
              </a:rPr>
              <a:t>Ideally, never save workspace but rebuild it on restart (not always practical). </a:t>
            </a:r>
          </a:p>
          <a:p>
            <a:pPr lvl="1"/>
            <a:r>
              <a:rPr lang="en-US" sz="1350" dirty="0">
                <a:solidFill>
                  <a:schemeClr val="accent1"/>
                </a:solidFill>
              </a:rPr>
              <a:t>DRY: Don’t repeat yourself</a:t>
            </a:r>
          </a:p>
          <a:p>
            <a:pPr lvl="1"/>
            <a:r>
              <a:rPr lang="en-US" sz="1350" dirty="0">
                <a:solidFill>
                  <a:schemeClr val="accent1"/>
                </a:solidFill>
              </a:rPr>
              <a:t>Use </a:t>
            </a:r>
            <a:r>
              <a:rPr lang="en-US" sz="1350" dirty="0" err="1">
                <a:solidFill>
                  <a:schemeClr val="accent1"/>
                </a:solidFill>
              </a:rPr>
              <a:t>Rmarkdown</a:t>
            </a:r>
            <a:r>
              <a:rPr lang="en-US" sz="1350" dirty="0">
                <a:solidFill>
                  <a:schemeClr val="accent1"/>
                </a:solidFill>
              </a:rPr>
              <a:t> as your central “script”, building on your functions</a:t>
            </a:r>
          </a:p>
          <a:p>
            <a:pPr lvl="1"/>
            <a:endParaRPr lang="en-US" sz="135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1770935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Good Practices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latin typeface="+mn-lt"/>
              </a:rPr>
              <a:t>Use GitHub or similar if suitable</a:t>
            </a:r>
          </a:p>
          <a:p>
            <a:r>
              <a:rPr lang="en-US" dirty="0">
                <a:latin typeface="+mn-lt"/>
              </a:rPr>
              <a:t>Always think about other people (e.g. reviewers) reading and potentially using your code.</a:t>
            </a:r>
          </a:p>
          <a:p>
            <a:r>
              <a:rPr lang="en-US" dirty="0">
                <a:latin typeface="+mn-lt"/>
              </a:rPr>
              <a:t>Document/comment complicated stuff, don’t “</a:t>
            </a:r>
            <a:r>
              <a:rPr lang="en-US" dirty="0" err="1">
                <a:latin typeface="+mn-lt"/>
              </a:rPr>
              <a:t>overcomment</a:t>
            </a:r>
            <a:r>
              <a:rPr lang="en-US" dirty="0">
                <a:latin typeface="+mn-lt"/>
              </a:rPr>
              <a:t>” (or use </a:t>
            </a:r>
            <a:r>
              <a:rPr lang="en-US" dirty="0" err="1">
                <a:latin typeface="+mn-lt"/>
              </a:rPr>
              <a:t>Rmarkdown</a:t>
            </a:r>
            <a:r>
              <a:rPr lang="en-US" dirty="0">
                <a:latin typeface="+mn-lt"/>
              </a:rPr>
              <a:t>)</a:t>
            </a:r>
          </a:p>
          <a:p>
            <a:r>
              <a:rPr lang="en-US" dirty="0">
                <a:latin typeface="+mn-lt"/>
              </a:rPr>
              <a:t>Good variable and functions names and a clear structure are half of a documentation. </a:t>
            </a:r>
          </a:p>
          <a:p>
            <a:r>
              <a:rPr lang="en-US" dirty="0">
                <a:latin typeface="+mn-lt"/>
              </a:rPr>
              <a:t>Good error culture is crucial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Making errors is the basically the definition of programming.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Find bugs and fix them, no need to blame anyone (particularly not yourself).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Test as much as possible (use debugging tools, like browser())</a:t>
            </a:r>
          </a:p>
          <a:p>
            <a:r>
              <a:rPr lang="en-US" dirty="0">
                <a:latin typeface="+mn-lt"/>
              </a:rPr>
              <a:t>Golden rule: Make it run, make it right, make it fast.</a:t>
            </a:r>
          </a:p>
        </p:txBody>
      </p:sp>
    </p:spTree>
    <p:extLst>
      <p:ext uri="{BB962C8B-B14F-4D97-AF65-F5344CB8AC3E}">
        <p14:creationId xmlns:p14="http://schemas.microsoft.com/office/powerpoint/2010/main" val="64267197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Input: Shiny what is it?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latin typeface="+mn-lt"/>
              </a:rPr>
              <a:t>Shiny is a </a:t>
            </a:r>
            <a:r>
              <a:rPr lang="en-US" b="1" dirty="0">
                <a:latin typeface="+mn-lt"/>
              </a:rPr>
              <a:t>web development framework </a:t>
            </a:r>
            <a:r>
              <a:rPr lang="en-US" dirty="0">
                <a:latin typeface="+mn-lt"/>
              </a:rPr>
              <a:t>for R.</a:t>
            </a:r>
          </a:p>
          <a:p>
            <a:r>
              <a:rPr lang="en-US" dirty="0">
                <a:latin typeface="+mn-lt"/>
              </a:rPr>
              <a:t>Package Shiny + Shiny Server (integrated in </a:t>
            </a:r>
            <a:r>
              <a:rPr lang="en-US" dirty="0" err="1">
                <a:latin typeface="+mn-lt"/>
              </a:rPr>
              <a:t>Rstudio</a:t>
            </a:r>
            <a:r>
              <a:rPr lang="en-US" dirty="0">
                <a:latin typeface="+mn-lt"/>
              </a:rPr>
              <a:t> for local use).</a:t>
            </a:r>
          </a:p>
          <a:p>
            <a:r>
              <a:rPr lang="en-US" dirty="0">
                <a:latin typeface="+mn-lt"/>
              </a:rPr>
              <a:t>Main purpose is building </a:t>
            </a:r>
            <a:r>
              <a:rPr lang="en-US" b="1" dirty="0">
                <a:latin typeface="+mn-lt"/>
              </a:rPr>
              <a:t>interactive data visualization </a:t>
            </a:r>
            <a:r>
              <a:rPr lang="en-US" dirty="0">
                <a:latin typeface="+mn-lt"/>
              </a:rPr>
              <a:t>tools.</a:t>
            </a:r>
          </a:p>
          <a:p>
            <a:r>
              <a:rPr lang="en-US" dirty="0">
                <a:latin typeface="+mn-lt"/>
              </a:rPr>
              <a:t>But can be used for much more: </a:t>
            </a:r>
            <a:r>
              <a:rPr lang="en-US" dirty="0"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https://www.rstudio.com/blog/winners-of-the-2nd-shiny-contest/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Shiny produces dynamic HTML pages, powered with Bootstrap CSS and jQuery JavaScript.</a:t>
            </a:r>
          </a:p>
          <a:p>
            <a:r>
              <a:rPr lang="en-US" dirty="0">
                <a:latin typeface="+mn-lt"/>
              </a:rPr>
              <a:t>Reactive Programming Paradigm: </a:t>
            </a:r>
            <a:r>
              <a:rPr lang="en-US" b="1" dirty="0">
                <a:latin typeface="+mn-lt"/>
              </a:rPr>
              <a:t>Event-based </a:t>
            </a:r>
            <a:r>
              <a:rPr lang="en-US" dirty="0">
                <a:latin typeface="+mn-lt"/>
              </a:rPr>
              <a:t>instead of linear program flow.</a:t>
            </a:r>
          </a:p>
          <a:p>
            <a:r>
              <a:rPr lang="en-US" dirty="0">
                <a:latin typeface="+mn-lt"/>
              </a:rPr>
              <a:t>Main components: an user interface (UI) and a server function.</a:t>
            </a:r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50228276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Quick Tour of the Web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400" dirty="0">
                <a:latin typeface="+mn-lt"/>
              </a:rPr>
              <a:t>The World Wide Web is a communication layer on top of the internet (other layers: Mail (POP/SMTP, IMAP), FTP, SCP, SSH, SNMP, TCP, …)</a:t>
            </a:r>
          </a:p>
          <a:p>
            <a:r>
              <a:rPr lang="en-US" sz="1400" dirty="0">
                <a:latin typeface="+mn-lt"/>
              </a:rPr>
              <a:t>A web server listens to HTTP requests from clients and sends HTML answers (or errors) back to browsers which render the HTML into web pages.</a:t>
            </a:r>
          </a:p>
          <a:p>
            <a:r>
              <a:rPr lang="en-US" sz="1400" dirty="0">
                <a:latin typeface="+mn-lt"/>
              </a:rPr>
              <a:t>HTML: Hypertext Markup Language, uses &lt;tags&gt; to (logically) markup content&lt;/tag&gt;.</a:t>
            </a:r>
          </a:p>
          <a:p>
            <a:r>
              <a:rPr lang="en-US" sz="1400" dirty="0">
                <a:latin typeface="+mn-lt"/>
              </a:rPr>
              <a:t>CSS (Cascading Stylesheets): Formatting directives for the markup elements.</a:t>
            </a:r>
          </a:p>
          <a:p>
            <a:r>
              <a:rPr lang="en-US" sz="1400" dirty="0">
                <a:latin typeface="+mn-lt"/>
              </a:rPr>
              <a:t>JavaScript: scripting language to add interactivity and to dynamically alter content and appearances on the client side.</a:t>
            </a:r>
          </a:p>
          <a:p>
            <a:r>
              <a:rPr lang="en-US" sz="1400" dirty="0">
                <a:latin typeface="+mn-lt"/>
              </a:rPr>
              <a:t>HTML documents typically include CSS and JavaScript.</a:t>
            </a:r>
          </a:p>
          <a:p>
            <a:r>
              <a:rPr lang="en-US" sz="1400" dirty="0">
                <a:latin typeface="+mn-lt"/>
              </a:rPr>
              <a:t>Hands on: Open </a:t>
            </a:r>
            <a:r>
              <a:rPr lang="en-US" sz="1400" dirty="0"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www.google.com</a:t>
            </a:r>
            <a:r>
              <a:rPr lang="en-US" sz="1400" dirty="0">
                <a:latin typeface="+mn-lt"/>
              </a:rPr>
              <a:t> and press Ctrl + Shift + I (Chrome)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892059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Structure of a HTML document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&lt;html&gt;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&lt;head&gt;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&lt;!–- meta instructions, external includes, scripts  --&gt;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&lt;/head&gt;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&lt;body&gt;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Content goes here...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&lt;a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"https://www.google.com"&gt;A link to google&lt;/a&gt;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https://www.google.com/images/branding/googlelogo/2x/googlelogo_color_272x92dp.png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"/&gt; 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&lt;p style = "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color:red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Roter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&lt;span style = "font-size:40px"&gt;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großer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&lt;/span&gt;Text&lt;/p&gt;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&lt;div style = 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"margin-left:500px;border:solid 1px;padding:5px;max-width:768px;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font-family:serif;color:teal;font-size:100px"&gt;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A container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&lt;h6 onclick="if(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this.style.color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'red'){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this.style.color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'red';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this.innerHTML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'Clicked';} else {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this.style.color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'teal';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this.innerHTML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'Click me!';}"&gt;Click me!&lt;/h6&gt;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&lt;/div&gt;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&lt;/body&gt;</a:t>
            </a:r>
          </a:p>
        </p:txBody>
      </p:sp>
    </p:spTree>
    <p:extLst>
      <p:ext uri="{BB962C8B-B14F-4D97-AF65-F5344CB8AC3E}">
        <p14:creationId xmlns:p14="http://schemas.microsoft.com/office/powerpoint/2010/main" val="159914241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Shiny App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400" dirty="0">
                <a:latin typeface="+mn-lt"/>
              </a:rPr>
              <a:t>A Shiny app is an R script that contains a call to </a:t>
            </a:r>
            <a:r>
              <a:rPr lang="en-US" sz="1400" dirty="0" err="1">
                <a:latin typeface="+mn-lt"/>
              </a:rPr>
              <a:t>shinyApp</a:t>
            </a:r>
            <a:r>
              <a:rPr lang="en-US" sz="1400" dirty="0">
                <a:latin typeface="+mn-lt"/>
              </a:rPr>
              <a:t>(</a:t>
            </a:r>
            <a:r>
              <a:rPr lang="en-US" sz="1400" dirty="0" err="1">
                <a:latin typeface="+mn-lt"/>
              </a:rPr>
              <a:t>ui</a:t>
            </a:r>
            <a:r>
              <a:rPr lang="en-US" sz="1400" dirty="0">
                <a:latin typeface="+mn-lt"/>
              </a:rPr>
              <a:t>, server).</a:t>
            </a:r>
          </a:p>
          <a:p>
            <a:r>
              <a:rPr lang="en-US" sz="1100" b="1" dirty="0" err="1">
                <a:latin typeface="+mn-lt"/>
                <a:cs typeface="Courier New" panose="02070309020205020404" pitchFamily="49" charset="0"/>
              </a:rPr>
              <a:t>ui</a:t>
            </a:r>
            <a:r>
              <a:rPr lang="en-US" sz="1100" b="1" dirty="0">
                <a:latin typeface="+mn-lt"/>
                <a:cs typeface="Courier New" panose="02070309020205020404" pitchFamily="49" charset="0"/>
              </a:rPr>
              <a:t>()</a:t>
            </a:r>
            <a:r>
              <a:rPr lang="en-US" sz="1400" dirty="0">
                <a:latin typeface="+mn-lt"/>
              </a:rPr>
              <a:t> is a function that contains the code to define the user interface, i.e., what is displayed on the Shiny app page.</a:t>
            </a:r>
          </a:p>
          <a:p>
            <a:r>
              <a:rPr lang="en-US" sz="1400" dirty="0">
                <a:latin typeface="+mn-lt"/>
              </a:rPr>
              <a:t>server(input, output, session) is function that contains the logic to create output elements and observe and react to reactive elements.</a:t>
            </a:r>
          </a:p>
          <a:p>
            <a:r>
              <a:rPr lang="en-US" sz="1400" dirty="0">
                <a:latin typeface="+mn-lt"/>
              </a:rPr>
              <a:t>Two options:</a:t>
            </a:r>
          </a:p>
          <a:p>
            <a:pPr lvl="1"/>
            <a:r>
              <a:rPr lang="en-US" sz="1200" dirty="0">
                <a:solidFill>
                  <a:schemeClr val="accent1"/>
                </a:solidFill>
              </a:rPr>
              <a:t>Single file app: </a:t>
            </a:r>
            <a:r>
              <a:rPr lang="en-US" sz="1200" dirty="0" err="1">
                <a:solidFill>
                  <a:schemeClr val="accent1"/>
                </a:solidFill>
              </a:rPr>
              <a:t>app.R</a:t>
            </a:r>
            <a:r>
              <a:rPr lang="en-US" sz="1200" dirty="0">
                <a:solidFill>
                  <a:schemeClr val="accent1"/>
                </a:solidFill>
              </a:rPr>
              <a:t> (preferred)</a:t>
            </a:r>
          </a:p>
          <a:p>
            <a:pPr lvl="1"/>
            <a:r>
              <a:rPr lang="en-US" sz="1200" dirty="0">
                <a:solidFill>
                  <a:schemeClr val="accent1"/>
                </a:solidFill>
              </a:rPr>
              <a:t>Multi file app: </a:t>
            </a:r>
            <a:r>
              <a:rPr lang="en-US" sz="1200" dirty="0" err="1">
                <a:solidFill>
                  <a:schemeClr val="accent1"/>
                </a:solidFill>
              </a:rPr>
              <a:t>ui.R</a:t>
            </a:r>
            <a:r>
              <a:rPr lang="en-US" sz="1200" dirty="0">
                <a:solidFill>
                  <a:schemeClr val="accent1"/>
                </a:solidFill>
              </a:rPr>
              <a:t>, </a:t>
            </a:r>
            <a:r>
              <a:rPr lang="en-US" sz="1200" dirty="0" err="1">
                <a:solidFill>
                  <a:schemeClr val="accent1"/>
                </a:solidFill>
              </a:rPr>
              <a:t>server.R</a:t>
            </a:r>
            <a:endParaRPr lang="en-US" sz="1200" dirty="0">
              <a:solidFill>
                <a:schemeClr val="accent1"/>
              </a:solidFill>
            </a:endParaRPr>
          </a:p>
          <a:p>
            <a:pPr lvl="1"/>
            <a:r>
              <a:rPr lang="en-US" sz="1200" dirty="0">
                <a:solidFill>
                  <a:schemeClr val="accent1"/>
                </a:solidFill>
              </a:rPr>
              <a:t>All files can include other files via source()</a:t>
            </a:r>
          </a:p>
          <a:p>
            <a:pPr lvl="1"/>
            <a:r>
              <a:rPr lang="en-US" sz="1200" dirty="0" err="1">
                <a:solidFill>
                  <a:schemeClr val="accent1"/>
                </a:solidFill>
              </a:rPr>
              <a:t>globals.R</a:t>
            </a:r>
            <a:r>
              <a:rPr lang="en-US" sz="1200" dirty="0">
                <a:solidFill>
                  <a:schemeClr val="accent1"/>
                </a:solidFill>
              </a:rPr>
              <a:t> is automatically included</a:t>
            </a:r>
          </a:p>
          <a:p>
            <a:pPr lvl="1"/>
            <a:r>
              <a:rPr lang="en-US" sz="1200" dirty="0">
                <a:solidFill>
                  <a:schemeClr val="accent1"/>
                </a:solidFill>
              </a:rPr>
              <a:t>Shiny Servers automatically recognize these file names</a:t>
            </a:r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533691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Shiny Apps: Workings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500" dirty="0">
                <a:latin typeface="+mn-lt"/>
              </a:rPr>
              <a:t>Shiny apps can be run </a:t>
            </a:r>
          </a:p>
          <a:p>
            <a:pPr lvl="1"/>
            <a:r>
              <a:rPr lang="en-US" sz="1350" dirty="0">
                <a:solidFill>
                  <a:schemeClr val="accent1"/>
                </a:solidFill>
              </a:rPr>
              <a:t>locally with </a:t>
            </a:r>
            <a:r>
              <a:rPr lang="en-US" sz="1350" dirty="0" err="1">
                <a:solidFill>
                  <a:schemeClr val="accent1"/>
                </a:solidFill>
              </a:rPr>
              <a:t>Rstudio</a:t>
            </a:r>
            <a:r>
              <a:rPr lang="en-US" sz="1350" dirty="0">
                <a:solidFill>
                  <a:schemeClr val="accent1"/>
                </a:solidFill>
              </a:rPr>
              <a:t> (“Run App” button, internal or external browser)</a:t>
            </a:r>
          </a:p>
          <a:p>
            <a:pPr lvl="1"/>
            <a:r>
              <a:rPr lang="en-US" sz="1350" dirty="0">
                <a:solidFill>
                  <a:schemeClr val="accent1"/>
                </a:solidFill>
              </a:rPr>
              <a:t>on a remote server, using a </a:t>
            </a:r>
            <a:r>
              <a:rPr lang="en-US" sz="1350" dirty="0" err="1">
                <a:solidFill>
                  <a:schemeClr val="accent1"/>
                </a:solidFill>
              </a:rPr>
              <a:t>ShinyServer</a:t>
            </a:r>
            <a:r>
              <a:rPr lang="en-US" sz="1350" dirty="0">
                <a:solidFill>
                  <a:schemeClr val="accent1"/>
                </a:solidFill>
              </a:rPr>
              <a:t> (copy </a:t>
            </a:r>
            <a:r>
              <a:rPr lang="en-US" sz="1350" dirty="0" err="1">
                <a:solidFill>
                  <a:schemeClr val="accent1"/>
                </a:solidFill>
              </a:rPr>
              <a:t>app.R</a:t>
            </a:r>
            <a:r>
              <a:rPr lang="en-US" sz="1350" dirty="0">
                <a:solidFill>
                  <a:schemeClr val="accent1"/>
                </a:solidFill>
              </a:rPr>
              <a:t> in a dedicated subfolder and that’s it!)</a:t>
            </a:r>
          </a:p>
          <a:p>
            <a:r>
              <a:rPr lang="en-US" sz="1500" dirty="0">
                <a:latin typeface="+mn-lt"/>
              </a:rPr>
              <a:t>Upon HTTP request, the Shiny Server returns a initial HTML page and opens a WebSocket connection with the client for further communication between shiny/</a:t>
            </a:r>
            <a:r>
              <a:rPr lang="en-US" sz="1500" dirty="0" err="1">
                <a:latin typeface="+mn-lt"/>
              </a:rPr>
              <a:t>httpuv</a:t>
            </a:r>
            <a:r>
              <a:rPr lang="en-US" sz="1500" dirty="0">
                <a:latin typeface="+mn-lt"/>
              </a:rPr>
              <a:t> (R) </a:t>
            </a:r>
            <a:r>
              <a:rPr lang="en-US" sz="1500" dirty="0">
                <a:latin typeface="+mn-lt"/>
                <a:sym typeface="Wingdings" panose="05000000000000000000" pitchFamily="2" charset="2"/>
              </a:rPr>
              <a:t>and jQuery (JavaScript).</a:t>
            </a:r>
            <a:endParaRPr lang="en-US" sz="1500" dirty="0">
              <a:latin typeface="+mn-lt"/>
            </a:endParaRPr>
          </a:p>
          <a:p>
            <a:r>
              <a:rPr lang="en-US" sz="1500" dirty="0">
                <a:latin typeface="+mn-lt"/>
              </a:rPr>
              <a:t>User interacts with app </a:t>
            </a:r>
            <a:r>
              <a:rPr lang="en-US" sz="1500" dirty="0">
                <a:latin typeface="+mn-lt"/>
                <a:sym typeface="Wingdings" panose="05000000000000000000" pitchFamily="2" charset="2"/>
              </a:rPr>
              <a:t> predefined events are sent to the Shiny Server  reactive environments consume events  new HTML is generated if necessary using rendering functions  results send back to browser/user  web page dynamically updated  loop ad infinitum</a:t>
            </a:r>
            <a:endParaRPr lang="en-US" sz="1500" dirty="0">
              <a:latin typeface="+mn-lt"/>
            </a:endParaRPr>
          </a:p>
          <a:p>
            <a:endParaRPr lang="en-US" sz="135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753954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Shiny Apps: Workings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latin typeface="+mn-lt"/>
              </a:rPr>
              <a:t>The UI function defines input and output elements with unique ids that are “automagically” bound to input and output objects, as fields with the same name.</a:t>
            </a:r>
          </a:p>
          <a:p>
            <a:r>
              <a:rPr lang="en-US" dirty="0">
                <a:latin typeface="+mn-lt"/>
              </a:rPr>
              <a:t>All events from the UI are stored in the </a:t>
            </a:r>
            <a:r>
              <a:rPr lang="en-US" b="1" dirty="0">
                <a:latin typeface="+mn-lt"/>
              </a:rPr>
              <a:t>input </a:t>
            </a:r>
            <a:r>
              <a:rPr lang="en-US" dirty="0">
                <a:latin typeface="+mn-lt"/>
              </a:rPr>
              <a:t>object provided to the </a:t>
            </a:r>
            <a:r>
              <a:rPr lang="en-US" dirty="0" err="1">
                <a:latin typeface="+mn-lt"/>
              </a:rPr>
              <a:t>the</a:t>
            </a:r>
            <a:r>
              <a:rPr lang="en-US" dirty="0">
                <a:latin typeface="+mn-lt"/>
              </a:rPr>
              <a:t> </a:t>
            </a:r>
            <a:r>
              <a:rPr lang="en-US" b="1" dirty="0">
                <a:latin typeface="+mn-lt"/>
              </a:rPr>
              <a:t>server </a:t>
            </a:r>
            <a:r>
              <a:rPr lang="en-US" dirty="0">
                <a:latin typeface="+mn-lt"/>
              </a:rPr>
              <a:t>function.</a:t>
            </a:r>
          </a:p>
          <a:p>
            <a:r>
              <a:rPr lang="en-US" dirty="0">
                <a:latin typeface="+mn-lt"/>
              </a:rPr>
              <a:t>Output is gathered in the </a:t>
            </a:r>
            <a:r>
              <a:rPr lang="en-US" b="1" dirty="0">
                <a:latin typeface="+mn-lt"/>
              </a:rPr>
              <a:t>output </a:t>
            </a:r>
            <a:r>
              <a:rPr lang="en-US" dirty="0">
                <a:latin typeface="+mn-lt"/>
              </a:rPr>
              <a:t>object of the server function.</a:t>
            </a:r>
          </a:p>
          <a:p>
            <a:r>
              <a:rPr lang="en-US" dirty="0">
                <a:latin typeface="+mn-lt"/>
              </a:rPr>
              <a:t>In the server function, reactive function that contains the </a:t>
            </a:r>
            <a:r>
              <a:rPr lang="en-US" b="1" dirty="0">
                <a:latin typeface="+mn-lt"/>
              </a:rPr>
              <a:t>input</a:t>
            </a:r>
            <a:r>
              <a:rPr lang="en-US" dirty="0">
                <a:latin typeface="+mn-lt"/>
              </a:rPr>
              <a:t> object are triggered when used fields of </a:t>
            </a:r>
            <a:r>
              <a:rPr lang="en-US" b="1" dirty="0">
                <a:latin typeface="+mn-lt"/>
              </a:rPr>
              <a:t>input </a:t>
            </a:r>
            <a:r>
              <a:rPr lang="en-US" dirty="0">
                <a:latin typeface="+mn-lt"/>
              </a:rPr>
              <a:t>object are changed.</a:t>
            </a:r>
          </a:p>
        </p:txBody>
      </p:sp>
    </p:spTree>
    <p:extLst>
      <p:ext uri="{BB962C8B-B14F-4D97-AF65-F5344CB8AC3E}">
        <p14:creationId xmlns:p14="http://schemas.microsoft.com/office/powerpoint/2010/main" val="4130976901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Shiny Apps Demo: </a:t>
            </a:r>
            <a:r>
              <a:rPr lang="en-GB" sz="3000" dirty="0" err="1"/>
              <a:t>ui</a:t>
            </a:r>
            <a:endParaRPr lang="en-GB" sz="3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fluidPage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# Application title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titlePanel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("Old Faithful Geyser Data"),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# Sidebar with a slider input for number of bins 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sidebarLayout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sidebarPanel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sliderInput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("bins",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"Number of bins:",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min = 1,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max = 50,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value = 30)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),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# Show a plot of the generated distribution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mainPanel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plotOutput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distPlot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)))</a:t>
            </a:r>
            <a:endParaRPr lang="en-US" sz="27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998406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800" dirty="0">
                <a:latin typeface="+mn-lt"/>
              </a:rPr>
              <a:t>First part: Better be prepared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Git/GitHub</a:t>
            </a:r>
          </a:p>
          <a:p>
            <a:pPr marL="642938" lvl="1" indent="-342900"/>
            <a:r>
              <a:rPr lang="en-US" sz="16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sz="16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Good Practices</a:t>
            </a:r>
            <a:endParaRPr lang="en-US" sz="1400" dirty="0">
              <a:solidFill>
                <a:schemeClr val="accent1"/>
              </a:solidFill>
            </a:endParaRP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Shiny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HTML/CSS/JavaScript</a:t>
            </a:r>
          </a:p>
          <a:p>
            <a:r>
              <a:rPr lang="en-US" sz="1800" dirty="0">
                <a:latin typeface="+mn-lt"/>
              </a:rPr>
              <a:t>Second part: Hands on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Installation orgy (</a:t>
            </a:r>
            <a:r>
              <a:rPr lang="en-US" sz="1500" dirty="0" err="1">
                <a:solidFill>
                  <a:schemeClr val="accent1"/>
                </a:solidFill>
              </a:rPr>
              <a:t>Rstudio</a:t>
            </a:r>
            <a:r>
              <a:rPr lang="en-US" sz="1500" dirty="0">
                <a:solidFill>
                  <a:schemeClr val="accent1"/>
                </a:solidFill>
              </a:rPr>
              <a:t>, packages, Git/GitHub account)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Your first (or n</a:t>
            </a:r>
            <a:r>
              <a:rPr lang="en-US" sz="1500" baseline="30000" dirty="0">
                <a:solidFill>
                  <a:schemeClr val="accent1"/>
                </a:solidFill>
              </a:rPr>
              <a:t>th</a:t>
            </a:r>
            <a:r>
              <a:rPr lang="en-US" sz="1500" dirty="0">
                <a:solidFill>
                  <a:schemeClr val="accent1"/>
                </a:solidFill>
              </a:rPr>
              <a:t>) Shiny app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UI elements</a:t>
            </a:r>
          </a:p>
          <a:p>
            <a:endParaRPr lang="en-US" sz="1800" dirty="0">
              <a:latin typeface="+mn-lt"/>
            </a:endParaRPr>
          </a:p>
          <a:p>
            <a:pPr marL="642938" lvl="1" indent="-342900">
              <a:buFont typeface="+mj-lt"/>
              <a:buAutoNum type="arabicPeriod"/>
            </a:pPr>
            <a:endParaRPr lang="en-US" sz="1500" dirty="0">
              <a:solidFill>
                <a:schemeClr val="accent1"/>
              </a:solidFill>
            </a:endParaRPr>
          </a:p>
          <a:p>
            <a:pPr marL="642938" lvl="1" indent="-342900">
              <a:buFont typeface="+mj-lt"/>
              <a:buAutoNum type="arabicPeriod"/>
            </a:pP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324773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Shiny Apps Demo: server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 &lt;- function(input, output) {</a:t>
            </a:r>
          </a:p>
          <a:p>
            <a:pPr>
              <a:spcBef>
                <a:spcPts val="0"/>
              </a:spcBef>
            </a:pPr>
            <a:endParaRPr lang="en-US" sz="105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output$distPlot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renderPlot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# generate bins based on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input$bins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from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ui.R</a:t>
            </a:r>
            <a:endParaRPr lang="en-US" sz="105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x    &lt;- faithful[, 2]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bins &lt;- seq(min(x), max(x),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length.out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input$bins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+ 1)</a:t>
            </a:r>
          </a:p>
          <a:p>
            <a:pPr>
              <a:spcBef>
                <a:spcPts val="0"/>
              </a:spcBef>
            </a:pPr>
            <a:endParaRPr lang="en-US" sz="105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# draw the histogram with the specified number of bins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hist(x, breaks = bins, col = '</a:t>
            </a:r>
            <a:r>
              <a:rPr lang="en-US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darkgray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border = 'white')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})</a:t>
            </a:r>
          </a:p>
          <a:p>
            <a:pPr>
              <a:spcBef>
                <a:spcPts val="0"/>
              </a:spcBef>
            </a:pP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94988328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8610998-FB23-4333-9856-504FFEB36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Input and Output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EF7C768-4C1E-4FEB-A118-D6095722CE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solidFill>
                  <a:schemeClr val="tx2"/>
                </a:solidFill>
              </a:rPr>
              <a:t>ui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A703A43E-83F0-4DE3-8ADF-59D846DB2B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fluidPage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# Application title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titlePanel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("Old Faithful Geyser Data"),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# Sidebar with a slider input for number of bins 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sidebarLayout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sidebarPanel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sliderInput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("bins",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"Number of bins:",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min = 1,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max = 50,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value = 30)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),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# Show a plot of the generated distribution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mainPanel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plotOutput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distPlot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)))</a:t>
            </a:r>
            <a:endParaRPr lang="en-US" sz="24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endParaRPr lang="de-DE" sz="900" dirty="0">
              <a:solidFill>
                <a:schemeClr val="tx1"/>
              </a:solidFill>
            </a:endParaRP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C7559DB-4C87-4E56-B499-FB4B460241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tx2"/>
                </a:solidFill>
              </a:rPr>
              <a:t>server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B5C6285D-F0A3-4AA6-937A-5747DDD1C06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 &lt;- function(input, output) {</a:t>
            </a:r>
          </a:p>
          <a:p>
            <a:pPr>
              <a:spcBef>
                <a:spcPts val="0"/>
              </a:spcBef>
            </a:pPr>
            <a:endParaRPr lang="en-US" sz="9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output$distPlot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renderPlot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# generate bins based on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input$bins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from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ui.R</a:t>
            </a:r>
            <a:endParaRPr lang="en-US" sz="9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x    &lt;- faithful[, 2]</a:t>
            </a:r>
          </a:p>
          <a:p>
            <a:pPr>
              <a:spcBef>
                <a:spcPts val="0"/>
              </a:spcBef>
            </a:pPr>
            <a:endParaRPr lang="en-US" sz="9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bins &lt;- seq(min(x), 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max(x), 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length.out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input$bins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+ 1)</a:t>
            </a:r>
          </a:p>
          <a:p>
            <a:pPr>
              <a:spcBef>
                <a:spcPts val="0"/>
              </a:spcBef>
            </a:pPr>
            <a:endParaRPr lang="en-US" sz="9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# draw the histogram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hist(x, breaks = bins, col = '</a:t>
            </a:r>
            <a:r>
              <a:rPr lang="en-US" sz="9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darkgray</a:t>
            </a: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’, 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border = 'white')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})</a:t>
            </a:r>
          </a:p>
          <a:p>
            <a:pPr>
              <a:spcBef>
                <a:spcPts val="0"/>
              </a:spcBef>
            </a:pPr>
            <a:r>
              <a:rPr lang="en-US" sz="9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spcBef>
                <a:spcPts val="0"/>
              </a:spcBef>
            </a:pPr>
            <a:endParaRPr lang="de-DE" sz="825" dirty="0">
              <a:solidFill>
                <a:schemeClr val="tx1"/>
              </a:solidFill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81648FA-9E91-482E-A734-79F6E4D05666}"/>
              </a:ext>
            </a:extLst>
          </p:cNvPr>
          <p:cNvCxnSpPr/>
          <p:nvPr/>
        </p:nvCxnSpPr>
        <p:spPr bwMode="auto">
          <a:xfrm>
            <a:off x="2573079" y="2666693"/>
            <a:ext cx="4626437" cy="242162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rgbClr val="00FFFF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616F0D-F7B4-430F-99B3-347B3CFD8C80}"/>
              </a:ext>
            </a:extLst>
          </p:cNvPr>
          <p:cNvCxnSpPr/>
          <p:nvPr/>
        </p:nvCxnSpPr>
        <p:spPr bwMode="auto">
          <a:xfrm flipV="1">
            <a:off x="2672633" y="2117156"/>
            <a:ext cx="3024336" cy="1852463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rgbClr val="00FFFF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13603D91-AFC7-4EC2-ACC0-76FA93D91EC2}"/>
              </a:ext>
            </a:extLst>
          </p:cNvPr>
          <p:cNvCxnSpPr/>
          <p:nvPr/>
        </p:nvCxnSpPr>
        <p:spPr bwMode="auto">
          <a:xfrm flipV="1">
            <a:off x="1835773" y="2023560"/>
            <a:ext cx="4388678" cy="1852463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C23DD013-C61F-483D-A737-A2B90AFB0CCC}"/>
              </a:ext>
            </a:extLst>
          </p:cNvPr>
          <p:cNvCxnSpPr/>
          <p:nvPr/>
        </p:nvCxnSpPr>
        <p:spPr bwMode="auto">
          <a:xfrm>
            <a:off x="1731270" y="2724292"/>
            <a:ext cx="5166497" cy="278159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958886107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494236" y="627460"/>
            <a:ext cx="6155531" cy="1409700"/>
          </a:xfrm>
          <a:effectLst/>
        </p:spPr>
        <p:txBody>
          <a:bodyPr/>
          <a:lstStyle/>
          <a:p>
            <a:r>
              <a:rPr lang="en-US" dirty="0"/>
              <a:t>Second Part</a:t>
            </a:r>
            <a:br>
              <a:rPr lang="en-US" dirty="0"/>
            </a:br>
            <a:r>
              <a:rPr lang="en-US" sz="3000" dirty="0"/>
              <a:t>Hands on</a:t>
            </a:r>
            <a:endParaRPr lang="en-US" sz="10350" dirty="0">
              <a:solidFill>
                <a:srgbClr val="FFFFFF"/>
              </a:solidFill>
            </a:endParaRPr>
          </a:p>
        </p:txBody>
      </p:sp>
      <p:sp>
        <p:nvSpPr>
          <p:cNvPr id="2" name="Untertitel 1">
            <a:extLst>
              <a:ext uri="{FF2B5EF4-FFF2-40B4-BE49-F238E27FC236}">
                <a16:creationId xmlns:a16="http://schemas.microsoft.com/office/drawing/2014/main" id="{90449ECC-59B0-4E2F-B9BA-07EF941B13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7991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Installation Orgy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800" dirty="0">
                <a:latin typeface="+mn-lt"/>
              </a:rPr>
              <a:t>What you need</a:t>
            </a:r>
          </a:p>
          <a:p>
            <a:pPr marL="342900" indent="-342900"/>
            <a:r>
              <a:rPr lang="en-US" sz="1800" dirty="0">
                <a:latin typeface="+mn-lt"/>
              </a:rPr>
              <a:t>R stuff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R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RStudio 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Packages: </a:t>
            </a:r>
            <a:r>
              <a:rPr lang="en-US" sz="1500" dirty="0" err="1">
                <a:solidFill>
                  <a:schemeClr val="accent1"/>
                </a:solidFill>
              </a:rPr>
              <a:t>tidyverse</a:t>
            </a:r>
            <a:r>
              <a:rPr lang="en-US" sz="1500" dirty="0">
                <a:solidFill>
                  <a:schemeClr val="accent1"/>
                </a:solidFill>
              </a:rPr>
              <a:t>, shiny, </a:t>
            </a:r>
            <a:r>
              <a:rPr lang="en-US" sz="1500" dirty="0" err="1">
                <a:solidFill>
                  <a:schemeClr val="accent1"/>
                </a:solidFill>
              </a:rPr>
              <a:t>shinythemes</a:t>
            </a:r>
            <a:r>
              <a:rPr lang="en-US" sz="1500" dirty="0">
                <a:solidFill>
                  <a:schemeClr val="accent1"/>
                </a:solidFill>
              </a:rPr>
              <a:t>, </a:t>
            </a:r>
            <a:r>
              <a:rPr lang="en-US" sz="1500" dirty="0" err="1">
                <a:solidFill>
                  <a:schemeClr val="accent1"/>
                </a:solidFill>
              </a:rPr>
              <a:t>bslib</a:t>
            </a:r>
            <a:r>
              <a:rPr lang="en-US" sz="1500" dirty="0">
                <a:solidFill>
                  <a:schemeClr val="accent1"/>
                </a:solidFill>
              </a:rPr>
              <a:t>, DT, </a:t>
            </a:r>
            <a:r>
              <a:rPr lang="en-US" sz="1500" dirty="0" err="1">
                <a:solidFill>
                  <a:schemeClr val="accent1"/>
                </a:solidFill>
              </a:rPr>
              <a:t>devtools</a:t>
            </a:r>
            <a:r>
              <a:rPr lang="en-US" sz="1500" dirty="0">
                <a:solidFill>
                  <a:schemeClr val="accent1"/>
                </a:solidFill>
              </a:rPr>
              <a:t> &amp; more</a:t>
            </a:r>
          </a:p>
          <a:p>
            <a:pPr marL="342900" indent="-342900"/>
            <a:r>
              <a:rPr lang="en-US" sz="1800" dirty="0">
                <a:latin typeface="+mn-lt"/>
              </a:rPr>
              <a:t>Git stuff 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Git (Windows: git-bash)</a:t>
            </a:r>
          </a:p>
          <a:p>
            <a:pPr marL="642938" lvl="1" indent="-342900"/>
            <a:r>
              <a:rPr lang="en-US" sz="1500" dirty="0">
                <a:solidFill>
                  <a:schemeClr val="accent1"/>
                </a:solidFill>
              </a:rPr>
              <a:t>GitHub account</a:t>
            </a:r>
            <a:endParaRPr lang="en-US" sz="1800" dirty="0">
              <a:solidFill>
                <a:schemeClr val="accent1"/>
              </a:solidFill>
            </a:endParaRPr>
          </a:p>
          <a:p>
            <a:pPr marL="300038" lvl="1" indent="0">
              <a:buNone/>
            </a:pPr>
            <a:endParaRPr lang="en-US" sz="1500" dirty="0">
              <a:solidFill>
                <a:schemeClr val="accent1"/>
              </a:solidFill>
            </a:endParaRPr>
          </a:p>
          <a:p>
            <a:pPr marL="642938" lvl="1" indent="-342900">
              <a:buFont typeface="+mj-lt"/>
              <a:buAutoNum type="arabicPeriod"/>
            </a:pP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52434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Hands On: GitHub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400" dirty="0">
                <a:latin typeface="+mn-lt"/>
              </a:rPr>
              <a:t>Create GitHub account</a:t>
            </a:r>
          </a:p>
          <a:p>
            <a:r>
              <a:rPr lang="en-US" sz="1400" dirty="0">
                <a:latin typeface="+mn-lt"/>
              </a:rPr>
              <a:t>Create GitHub PAT (</a:t>
            </a:r>
            <a:r>
              <a:rPr lang="en-US" sz="1400" dirty="0"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Personal Access Token</a:t>
            </a:r>
            <a:r>
              <a:rPr lang="en-US" sz="1400" dirty="0">
                <a:latin typeface="+mn-lt"/>
              </a:rPr>
              <a:t>)</a:t>
            </a:r>
            <a:endParaRPr lang="en-US" sz="1400" i="1" dirty="0">
              <a:latin typeface="+mn-lt"/>
            </a:endParaRPr>
          </a:p>
          <a:p>
            <a:r>
              <a:rPr lang="en-US" sz="1400" b="1" dirty="0">
                <a:latin typeface="+mn-lt"/>
              </a:rPr>
              <a:t>Optional</a:t>
            </a:r>
          </a:p>
          <a:p>
            <a:r>
              <a:rPr lang="en-US" sz="1400" i="1" dirty="0">
                <a:latin typeface="+mn-lt"/>
              </a:rPr>
              <a:t>Create new (dummy) repository</a:t>
            </a:r>
          </a:p>
          <a:p>
            <a:r>
              <a:rPr lang="en-US" sz="1400" i="1" dirty="0">
                <a:latin typeface="+mn-lt"/>
              </a:rPr>
              <a:t>Add README.md. (Markdown file)</a:t>
            </a:r>
          </a:p>
          <a:p>
            <a:r>
              <a:rPr lang="en-US" sz="1400" i="1" dirty="0">
                <a:latin typeface="+mn-lt"/>
              </a:rPr>
              <a:t>Invite other participants as collaborators</a:t>
            </a:r>
          </a:p>
          <a:p>
            <a:endParaRPr lang="en-US" sz="1400" dirty="0">
              <a:latin typeface="+mn-lt"/>
            </a:endParaRPr>
          </a:p>
          <a:p>
            <a:endParaRPr lang="en-US" sz="1200" dirty="0">
              <a:latin typeface="+mn-lt"/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FC1F35-8AA7-4A8B-B656-4786C10DDA2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sz="1400" i="1" dirty="0">
                <a:latin typeface="+mn-lt"/>
              </a:rPr>
              <a:t>Fork repository from another participant</a:t>
            </a:r>
          </a:p>
          <a:p>
            <a:r>
              <a:rPr lang="en-US" sz="1400" i="1" dirty="0">
                <a:latin typeface="+mn-lt"/>
              </a:rPr>
              <a:t>Clone one of your repositories, pull</a:t>
            </a:r>
          </a:p>
          <a:p>
            <a:r>
              <a:rPr lang="en-US" sz="1400" i="1" dirty="0">
                <a:latin typeface="+mn-lt"/>
              </a:rPr>
              <a:t>Arbitrarily change README</a:t>
            </a:r>
          </a:p>
          <a:p>
            <a:r>
              <a:rPr lang="en-US" sz="1400" i="1" dirty="0">
                <a:latin typeface="+mn-lt"/>
              </a:rPr>
              <a:t>Commit and push your changes</a:t>
            </a:r>
          </a:p>
          <a:p>
            <a:r>
              <a:rPr lang="en-US" sz="1400" i="1" dirty="0">
                <a:latin typeface="+mn-lt"/>
              </a:rPr>
              <a:t>Delete all created repositories</a:t>
            </a:r>
            <a:endParaRPr lang="de-DE" sz="1400" i="1" dirty="0"/>
          </a:p>
        </p:txBody>
      </p:sp>
    </p:spTree>
    <p:extLst>
      <p:ext uri="{BB962C8B-B14F-4D97-AF65-F5344CB8AC3E}">
        <p14:creationId xmlns:p14="http://schemas.microsoft.com/office/powerpoint/2010/main" val="27319141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Hands On: Shiny app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latin typeface="+mn-lt"/>
              </a:rPr>
              <a:t>Launch RStudio and create a new Shiny project in “New directory”.</a:t>
            </a:r>
          </a:p>
          <a:p>
            <a:r>
              <a:rPr lang="en-US" dirty="0">
                <a:latin typeface="+mn-lt"/>
              </a:rPr>
              <a:t>File </a:t>
            </a:r>
            <a:r>
              <a:rPr lang="en-US" dirty="0">
                <a:latin typeface="+mn-lt"/>
                <a:cs typeface="Calibri" panose="020F0502020204030204" pitchFamily="34" charset="0"/>
              </a:rPr>
              <a:t>→ </a:t>
            </a:r>
            <a:r>
              <a:rPr lang="en-US" dirty="0">
                <a:latin typeface="+mn-lt"/>
              </a:rPr>
              <a:t>New File </a:t>
            </a:r>
            <a:r>
              <a:rPr lang="en-US" dirty="0">
                <a:latin typeface="+mn-lt"/>
                <a:cs typeface="Calibri" panose="020F0502020204030204" pitchFamily="34" charset="0"/>
              </a:rPr>
              <a:t>→</a:t>
            </a:r>
            <a:r>
              <a:rPr lang="en-US" dirty="0">
                <a:latin typeface="+mn-lt"/>
              </a:rPr>
              <a:t> Shiny Web App (single file)</a:t>
            </a:r>
          </a:p>
          <a:p>
            <a:r>
              <a:rPr lang="en-US" dirty="0">
                <a:latin typeface="+mn-lt"/>
              </a:rPr>
              <a:t>Create new Git repository for your workshop project (with the same name)</a:t>
            </a:r>
          </a:p>
          <a:p>
            <a:r>
              <a:rPr lang="en-US" dirty="0">
                <a:latin typeface="+mn-lt"/>
              </a:rPr>
              <a:t>Init Git in project folder, add &amp; commit files, push to repo (s. instructions on </a:t>
            </a:r>
            <a:r>
              <a:rPr lang="en-US" dirty="0" err="1">
                <a:latin typeface="+mn-lt"/>
              </a:rPr>
              <a:t>Github</a:t>
            </a:r>
            <a:r>
              <a:rPr lang="en-US" dirty="0">
                <a:latin typeface="+mn-lt"/>
              </a:rPr>
              <a:t>, you might need a GitHub PAT first)</a:t>
            </a:r>
          </a:p>
          <a:p>
            <a:r>
              <a:rPr lang="en-US" dirty="0">
                <a:latin typeface="+mn-lt"/>
              </a:rPr>
              <a:t>Run App (button on source window or by typing </a:t>
            </a:r>
            <a:r>
              <a:rPr lang="en-US" dirty="0" err="1">
                <a:latin typeface="+mn-lt"/>
              </a:rPr>
              <a:t>runApp</a:t>
            </a:r>
            <a:r>
              <a:rPr lang="en-US" dirty="0">
                <a:latin typeface="+mn-lt"/>
              </a:rPr>
              <a:t>() in the R console)</a:t>
            </a:r>
          </a:p>
          <a:p>
            <a:r>
              <a:rPr lang="en-US" dirty="0">
                <a:latin typeface="+mn-lt"/>
              </a:rPr>
              <a:t>Tip: use external browser instead of inbuilt browser.</a:t>
            </a:r>
          </a:p>
          <a:p>
            <a:endParaRPr lang="en-US" dirty="0">
              <a:latin typeface="+mn-lt"/>
            </a:endParaRPr>
          </a:p>
          <a:p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8052279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Hands on: Tweaking and Fiddling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000" dirty="0">
                <a:latin typeface="+mn-lt"/>
              </a:rPr>
              <a:t>Change color of title to red.</a:t>
            </a:r>
          </a:p>
          <a:p>
            <a:r>
              <a:rPr lang="en-US" sz="1000" dirty="0">
                <a:latin typeface="+mn-lt"/>
              </a:rPr>
              <a:t>Reduce the width of the main panel to 4 columns (there are 12 columns in total).</a:t>
            </a:r>
          </a:p>
          <a:p>
            <a:r>
              <a:rPr lang="en-US" sz="1000" dirty="0">
                <a:latin typeface="+mn-lt"/>
              </a:rPr>
              <a:t>Add a second plot for the other data column in </a:t>
            </a:r>
            <a:r>
              <a:rPr lang="en-US" sz="900" b="1" dirty="0">
                <a:latin typeface="+mn-lt"/>
                <a:cs typeface="Courier New" panose="02070309020205020404" pitchFamily="49" charset="0"/>
              </a:rPr>
              <a:t>faithful </a:t>
            </a:r>
            <a:r>
              <a:rPr lang="en-US" sz="1000" dirty="0">
                <a:latin typeface="+mn-lt"/>
              </a:rPr>
              <a:t>data.</a:t>
            </a:r>
          </a:p>
          <a:p>
            <a:r>
              <a:rPr lang="en-US" sz="1000" dirty="0">
                <a:latin typeface="+mn-lt"/>
              </a:rPr>
              <a:t>Add a second slider input for bins of second plot.</a:t>
            </a:r>
          </a:p>
          <a:p>
            <a:r>
              <a:rPr lang="en-US" sz="1000" dirty="0">
                <a:latin typeface="+mn-lt"/>
              </a:rPr>
              <a:t>Extract function to generate histograms and rewrite plot functions.</a:t>
            </a:r>
          </a:p>
          <a:p>
            <a:r>
              <a:rPr lang="en-US" sz="1000" dirty="0">
                <a:latin typeface="+mn-lt"/>
              </a:rPr>
              <a:t>Change plot title to name of data column.</a:t>
            </a:r>
          </a:p>
          <a:p>
            <a:r>
              <a:rPr lang="en-US" sz="1000" dirty="0">
                <a:latin typeface="+mn-lt"/>
              </a:rPr>
              <a:t>Add select input for bar colors (red, green, blue) and border colors (white, black). </a:t>
            </a:r>
          </a:p>
          <a:p>
            <a:r>
              <a:rPr lang="en-US" sz="1000" dirty="0">
                <a:latin typeface="+mn-lt"/>
              </a:rPr>
              <a:t>Add checkbox to display either a histogram or a density.</a:t>
            </a:r>
          </a:p>
          <a:p>
            <a:r>
              <a:rPr lang="en-US" sz="1000" dirty="0">
                <a:latin typeface="+mn-lt"/>
              </a:rPr>
              <a:t>Remove second plot (and slider) and add drop box to select data columns instead.</a:t>
            </a:r>
          </a:p>
          <a:p>
            <a:r>
              <a:rPr lang="en-US" sz="1000" dirty="0">
                <a:latin typeface="+mn-lt"/>
              </a:rPr>
              <a:t>Add another drop box to select faithful, </a:t>
            </a:r>
            <a:r>
              <a:rPr lang="en-US" sz="1000" dirty="0" err="1">
                <a:latin typeface="+mn-lt"/>
              </a:rPr>
              <a:t>mtcars</a:t>
            </a:r>
            <a:r>
              <a:rPr lang="en-US" sz="1000" dirty="0">
                <a:latin typeface="+mn-lt"/>
              </a:rPr>
              <a:t>, or diamonds datasets, update variable </a:t>
            </a:r>
            <a:r>
              <a:rPr lang="en-US" sz="1000" dirty="0" err="1">
                <a:latin typeface="+mn-lt"/>
              </a:rPr>
              <a:t>dropbox</a:t>
            </a:r>
            <a:r>
              <a:rPr lang="en-US" sz="1000" dirty="0">
                <a:latin typeface="+mn-lt"/>
              </a:rPr>
              <a:t> dynamically, select only numeric variables, change title color with plot color</a:t>
            </a:r>
          </a:p>
        </p:txBody>
      </p:sp>
    </p:spTree>
    <p:extLst>
      <p:ext uri="{BB962C8B-B14F-4D97-AF65-F5344CB8AC3E}">
        <p14:creationId xmlns:p14="http://schemas.microsoft.com/office/powerpoint/2010/main" val="4247816418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UI Design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latin typeface="+mn-lt"/>
              </a:rPr>
              <a:t>UIs can have several layouts: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Fluid and fixed pages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Sidebar layout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Tab sets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Nav bars 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Combinations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Dashboard (need extra package)</a:t>
            </a:r>
          </a:p>
          <a:p>
            <a:r>
              <a:rPr lang="en-US" b="1" dirty="0">
                <a:latin typeface="+mn-lt"/>
              </a:rPr>
              <a:t>Hands on</a:t>
            </a:r>
            <a:r>
              <a:rPr lang="en-US" dirty="0">
                <a:latin typeface="+mn-lt"/>
              </a:rPr>
              <a:t>: Change the main panel to a tab set panel with two tabs, “plot” for plot the histogram/density plots and “summary” with a table of descriptive stats (mean, median, summary etc. of the selected column variable). </a:t>
            </a:r>
          </a:p>
          <a:p>
            <a:r>
              <a:rPr lang="en-US" dirty="0">
                <a:latin typeface="+mn-lt"/>
              </a:rPr>
              <a:t>Change theme to “yeti” or any other (install “</a:t>
            </a:r>
            <a:r>
              <a:rPr lang="en-US" dirty="0" err="1">
                <a:latin typeface="+mn-lt"/>
              </a:rPr>
              <a:t>shinythemes</a:t>
            </a:r>
            <a:r>
              <a:rPr lang="en-US" dirty="0">
                <a:latin typeface="+mn-lt"/>
              </a:rPr>
              <a:t>” if needed)</a:t>
            </a:r>
          </a:p>
        </p:txBody>
      </p:sp>
    </p:spTree>
    <p:extLst>
      <p:ext uri="{BB962C8B-B14F-4D97-AF65-F5344CB8AC3E}">
        <p14:creationId xmlns:p14="http://schemas.microsoft.com/office/powerpoint/2010/main" val="889618705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UI Input elements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800" dirty="0">
                <a:latin typeface="+mn-lt"/>
              </a:rPr>
              <a:t>Shiny provides a range of standard input elements (control widgets)</a:t>
            </a:r>
          </a:p>
          <a:p>
            <a:pPr lvl="1"/>
            <a:r>
              <a:rPr lang="en-US" sz="1500" dirty="0">
                <a:solidFill>
                  <a:schemeClr val="accent1"/>
                </a:solidFill>
              </a:rPr>
              <a:t>Slider input</a:t>
            </a:r>
          </a:p>
          <a:p>
            <a:pPr lvl="1"/>
            <a:r>
              <a:rPr lang="en-US" sz="1500" dirty="0">
                <a:solidFill>
                  <a:schemeClr val="accent1"/>
                </a:solidFill>
              </a:rPr>
              <a:t>Select box (drop down)</a:t>
            </a:r>
          </a:p>
          <a:p>
            <a:pPr lvl="1"/>
            <a:r>
              <a:rPr lang="en-US" sz="1500" dirty="0">
                <a:solidFill>
                  <a:schemeClr val="accent1"/>
                </a:solidFill>
              </a:rPr>
              <a:t>Check box, check box groups</a:t>
            </a:r>
          </a:p>
          <a:p>
            <a:pPr lvl="1"/>
            <a:r>
              <a:rPr lang="en-US" sz="1500" dirty="0">
                <a:solidFill>
                  <a:schemeClr val="accent1"/>
                </a:solidFill>
              </a:rPr>
              <a:t>Radio buttons</a:t>
            </a:r>
          </a:p>
          <a:p>
            <a:pPr lvl="1"/>
            <a:r>
              <a:rPr lang="en-US" sz="1500" dirty="0">
                <a:solidFill>
                  <a:schemeClr val="accent1"/>
                </a:solidFill>
              </a:rPr>
              <a:t>Action buttons</a:t>
            </a:r>
          </a:p>
          <a:p>
            <a:pPr lvl="1"/>
            <a:r>
              <a:rPr lang="en-US" sz="1500" dirty="0">
                <a:solidFill>
                  <a:schemeClr val="accent1"/>
                </a:solidFill>
              </a:rPr>
              <a:t>Download buttons, file input</a:t>
            </a:r>
          </a:p>
          <a:p>
            <a:pPr lvl="1"/>
            <a:r>
              <a:rPr lang="en-US" sz="1500" dirty="0">
                <a:solidFill>
                  <a:schemeClr val="accent1"/>
                </a:solidFill>
              </a:rPr>
              <a:t>Text, numeric, date input</a:t>
            </a:r>
          </a:p>
          <a:p>
            <a:pPr lvl="1"/>
            <a:r>
              <a:rPr lang="en-US" sz="1500" dirty="0">
                <a:solidFill>
                  <a:schemeClr val="accent1"/>
                </a:solidFill>
              </a:rPr>
              <a:t>Date range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562897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UI Output Elements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latin typeface="+mn-lt"/>
              </a:rPr>
              <a:t>Shiny provides a range of standard rendering functions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Text and verbatim text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Plot output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Image output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Tables (</a:t>
            </a:r>
            <a:r>
              <a:rPr lang="en-US" sz="1400" dirty="0" err="1">
                <a:solidFill>
                  <a:schemeClr val="accent1"/>
                </a:solidFill>
              </a:rPr>
              <a:t>data.frame</a:t>
            </a:r>
            <a:r>
              <a:rPr lang="en-US" sz="1400" dirty="0">
                <a:solidFill>
                  <a:schemeClr val="accent1"/>
                </a:solidFill>
              </a:rPr>
              <a:t>, matrix, </a:t>
            </a:r>
            <a:r>
              <a:rPr lang="en-US" sz="1400" dirty="0" err="1">
                <a:solidFill>
                  <a:schemeClr val="accent1"/>
                </a:solidFill>
              </a:rPr>
              <a:t>DataTable</a:t>
            </a:r>
            <a:r>
              <a:rPr lang="en-US" sz="1400" dirty="0">
                <a:solidFill>
                  <a:schemeClr val="accent1"/>
                </a:solidFill>
              </a:rPr>
              <a:t>)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HTML/UI output</a:t>
            </a:r>
          </a:p>
          <a:p>
            <a:r>
              <a:rPr lang="en-US" dirty="0">
                <a:latin typeface="+mn-lt"/>
              </a:rPr>
              <a:t>Used via corresponding render* functions, e.g. </a:t>
            </a:r>
            <a:r>
              <a:rPr lang="en-US" dirty="0" err="1">
                <a:latin typeface="+mn-lt"/>
              </a:rPr>
              <a:t>renderPlot</a:t>
            </a:r>
            <a:r>
              <a:rPr lang="en-US" dirty="0">
                <a:latin typeface="+mn-lt"/>
              </a:rPr>
              <a:t>(), </a:t>
            </a:r>
            <a:r>
              <a:rPr lang="en-US" dirty="0" err="1">
                <a:latin typeface="+mn-lt"/>
              </a:rPr>
              <a:t>renderText</a:t>
            </a:r>
            <a:r>
              <a:rPr lang="en-US" dirty="0">
                <a:latin typeface="+mn-lt"/>
              </a:rPr>
              <a:t>()</a:t>
            </a:r>
          </a:p>
          <a:p>
            <a:r>
              <a:rPr lang="en-US" b="1" dirty="0">
                <a:latin typeface="+mn-lt"/>
              </a:rPr>
              <a:t>Hands on</a:t>
            </a:r>
            <a:r>
              <a:rPr lang="en-US" dirty="0">
                <a:latin typeface="+mn-lt"/>
              </a:rPr>
              <a:t>: add a third tab “Data” with a DT data table of the data (install package DT if needed).</a:t>
            </a:r>
          </a:p>
        </p:txBody>
      </p:sp>
    </p:spTree>
    <p:extLst>
      <p:ext uri="{BB962C8B-B14F-4D97-AF65-F5344CB8AC3E}">
        <p14:creationId xmlns:p14="http://schemas.microsoft.com/office/powerpoint/2010/main" val="277359842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494236" y="627460"/>
            <a:ext cx="6155531" cy="1409700"/>
          </a:xfrm>
          <a:effectLst/>
        </p:spPr>
        <p:txBody>
          <a:bodyPr/>
          <a:lstStyle/>
          <a:p>
            <a:r>
              <a:rPr lang="en-US" dirty="0"/>
              <a:t>But first:</a:t>
            </a:r>
            <a:br>
              <a:rPr lang="en-US" dirty="0"/>
            </a:br>
            <a:r>
              <a:rPr lang="en-US" sz="3000" dirty="0"/>
              <a:t>Some motivating examples</a:t>
            </a:r>
            <a:endParaRPr lang="en-US" sz="10350" dirty="0">
              <a:solidFill>
                <a:srgbClr val="FFFFFF"/>
              </a:solidFill>
            </a:endParaRPr>
          </a:p>
        </p:txBody>
      </p:sp>
      <p:sp>
        <p:nvSpPr>
          <p:cNvPr id="2" name="Untertitel 1">
            <a:extLst>
              <a:ext uri="{FF2B5EF4-FFF2-40B4-BE49-F238E27FC236}">
                <a16:creationId xmlns:a16="http://schemas.microsoft.com/office/drawing/2014/main" id="{90449ECC-59B0-4E2F-B9BA-07EF941B1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442754"/>
            <a:ext cx="6858000" cy="1826674"/>
          </a:xfrm>
        </p:spPr>
        <p:txBody>
          <a:bodyPr/>
          <a:lstStyle/>
          <a:p>
            <a:r>
              <a:rPr lang="de-DE" sz="1100" dirty="0">
                <a:hlinkClick r:id="rId2"/>
              </a:rPr>
              <a:t>https://jazzomat.hfm-weimar.de/MIER/</a:t>
            </a:r>
            <a:endParaRPr lang="de-DE" sz="1100" dirty="0">
              <a:hlinkClick r:id="rId3"/>
            </a:endParaRPr>
          </a:p>
          <a:p>
            <a:r>
              <a:rPr lang="de-DE" sz="1100" dirty="0">
                <a:hlinkClick r:id="rId4"/>
              </a:rPr>
              <a:t>https://shiny.gold-msi.org/longgold-data-explorer</a:t>
            </a:r>
            <a:endParaRPr lang="de-DE" sz="1100" dirty="0"/>
          </a:p>
          <a:p>
            <a:r>
              <a:rPr lang="de-DE" sz="1100" dirty="0">
                <a:hlinkClick r:id="rId5"/>
              </a:rPr>
              <a:t>https://jazzomat.hfm-weimar.de/pattern_history/</a:t>
            </a:r>
            <a:endParaRPr lang="de-DE" sz="1100" dirty="0"/>
          </a:p>
          <a:p>
            <a:r>
              <a:rPr lang="de-DE" sz="1100" dirty="0">
                <a:hlinkClick r:id="rId6"/>
              </a:rPr>
              <a:t>https://shiny.rstudio.com/gallery/hex-memory.html</a:t>
            </a:r>
            <a:endParaRPr lang="de-DE" sz="1100" dirty="0"/>
          </a:p>
          <a:p>
            <a:r>
              <a:rPr lang="de-DE" sz="1100" dirty="0">
                <a:hlinkClick r:id="rId7"/>
              </a:rPr>
              <a:t>http://testing.musikpsychologie.de/dots_home/</a:t>
            </a:r>
            <a:endParaRPr lang="de-DE" sz="1100" dirty="0"/>
          </a:p>
          <a:p>
            <a:endParaRPr lang="de-DE" sz="1100" dirty="0"/>
          </a:p>
          <a:p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40032649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Hands on: Make it your own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200" dirty="0">
                <a:latin typeface="+mn-lt"/>
              </a:rPr>
              <a:t>Change the data for your own data, import your data at start-up (remove data set selection).</a:t>
            </a:r>
          </a:p>
          <a:p>
            <a:r>
              <a:rPr lang="en-US" sz="1200" dirty="0">
                <a:latin typeface="+mn-lt"/>
              </a:rPr>
              <a:t>Insert all numeric variables of your dataset in the variable select box in the sidebar.</a:t>
            </a:r>
          </a:p>
          <a:p>
            <a:r>
              <a:rPr lang="en-US" sz="1200" dirty="0">
                <a:latin typeface="+mn-lt"/>
              </a:rPr>
              <a:t>Add a drop down for the values of one your main grouping variables. Use this to filter your data on the fly. Add also a “no filter” option.</a:t>
            </a:r>
          </a:p>
          <a:p>
            <a:r>
              <a:rPr lang="en-US" sz="1200" dirty="0">
                <a:latin typeface="+mn-lt"/>
              </a:rPr>
              <a:t>Add a download button for your data on the sidebar or the summary tab.</a:t>
            </a:r>
          </a:p>
          <a:p>
            <a:r>
              <a:rPr lang="en-US" sz="1200" dirty="0">
                <a:latin typeface="+mn-lt"/>
              </a:rPr>
              <a:t>Add imprint info on the sidebar and/or the summary tab or add an “info” tab.</a:t>
            </a:r>
          </a:p>
          <a:p>
            <a:r>
              <a:rPr lang="en-US" sz="1200" dirty="0">
                <a:latin typeface="+mn-lt"/>
              </a:rPr>
              <a:t>Push all data to GitHub.</a:t>
            </a:r>
          </a:p>
          <a:p>
            <a:r>
              <a:rPr lang="en-US" sz="1200" dirty="0">
                <a:latin typeface="+mn-lt"/>
              </a:rPr>
              <a:t>Bonus: Replace hist/density plot with </a:t>
            </a:r>
            <a:r>
              <a:rPr lang="en-US" sz="1200" dirty="0" err="1">
                <a:latin typeface="+mn-lt"/>
              </a:rPr>
              <a:t>ggplot</a:t>
            </a:r>
            <a:r>
              <a:rPr lang="en-US" sz="1200" dirty="0">
                <a:latin typeface="+mn-lt"/>
              </a:rPr>
              <a:t> equivalents, remove filter, add select box for all your grouping variables and facet all plots/summary stats by selected grouping variable</a:t>
            </a:r>
          </a:p>
          <a:p>
            <a:r>
              <a:rPr lang="en-US" sz="1200" dirty="0">
                <a:latin typeface="+mn-lt"/>
              </a:rPr>
              <a:t>Commit and push your project to GitHub</a:t>
            </a:r>
          </a:p>
        </p:txBody>
      </p:sp>
    </p:spTree>
    <p:extLst>
      <p:ext uri="{BB962C8B-B14F-4D97-AF65-F5344CB8AC3E}">
        <p14:creationId xmlns:p14="http://schemas.microsoft.com/office/powerpoint/2010/main" val="808439740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Wrap Up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latin typeface="+mn-lt"/>
              </a:rPr>
              <a:t>You hopefully learned: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How to use Git and GitHub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Basic concepts of Shiny, the Web, and all that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How to implement a simple Shiny App</a:t>
            </a:r>
          </a:p>
          <a:p>
            <a:r>
              <a:rPr lang="en-US" dirty="0">
                <a:latin typeface="+mn-lt"/>
              </a:rPr>
              <a:t>What is missing: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A gazillion details, tricks, and fancy packages for enhanced Shiny development</a:t>
            </a:r>
          </a:p>
        </p:txBody>
      </p:sp>
    </p:spTree>
    <p:extLst>
      <p:ext uri="{BB962C8B-B14F-4D97-AF65-F5344CB8AC3E}">
        <p14:creationId xmlns:p14="http://schemas.microsoft.com/office/powerpoint/2010/main" val="871131189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22D8CA-BAD0-E54A-89A6-0209AEDFB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865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494236" y="627460"/>
            <a:ext cx="6155531" cy="1409700"/>
          </a:xfrm>
          <a:effectLst/>
        </p:spPr>
        <p:txBody>
          <a:bodyPr/>
          <a:lstStyle/>
          <a:p>
            <a:r>
              <a:rPr lang="en-US" dirty="0"/>
              <a:t>First Part</a:t>
            </a:r>
            <a:br>
              <a:rPr lang="en-US" dirty="0"/>
            </a:br>
            <a:r>
              <a:rPr lang="en-US" sz="3000" dirty="0"/>
              <a:t>Better be prepared</a:t>
            </a:r>
            <a:endParaRPr lang="en-US" sz="10350" dirty="0">
              <a:solidFill>
                <a:srgbClr val="FFFFFF"/>
              </a:solidFill>
            </a:endParaRPr>
          </a:p>
        </p:txBody>
      </p:sp>
      <p:sp>
        <p:nvSpPr>
          <p:cNvPr id="2" name="Untertitel 1">
            <a:extLst>
              <a:ext uri="{FF2B5EF4-FFF2-40B4-BE49-F238E27FC236}">
                <a16:creationId xmlns:a16="http://schemas.microsoft.com/office/drawing/2014/main" id="{90449ECC-59B0-4E2F-B9BA-07EF941B13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601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Git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500" dirty="0">
                <a:latin typeface="+mn-lt"/>
              </a:rPr>
              <a:t>Git is a version control system.</a:t>
            </a:r>
          </a:p>
          <a:p>
            <a:r>
              <a:rPr lang="en-US" sz="1500" dirty="0">
                <a:latin typeface="+mn-lt"/>
              </a:rPr>
              <a:t>De facto standard today (alternatives CVS, SVN, Microsoft’s Source Safe).</a:t>
            </a:r>
          </a:p>
          <a:p>
            <a:r>
              <a:rPr lang="en-US" sz="1500" dirty="0">
                <a:latin typeface="+mn-lt"/>
              </a:rPr>
              <a:t>Biased towards textual data (diffs), but binary data is also fine.</a:t>
            </a:r>
          </a:p>
          <a:p>
            <a:r>
              <a:rPr lang="en-US" sz="1500" dirty="0">
                <a:latin typeface="+mn-lt"/>
              </a:rPr>
              <a:t>Allows to track all changes and version of a project (“Track Changes for projects”).</a:t>
            </a:r>
          </a:p>
          <a:p>
            <a:r>
              <a:rPr lang="en-US" sz="1500" dirty="0">
                <a:latin typeface="+mn-lt"/>
              </a:rPr>
              <a:t>Allows collaboration of teams on the same (complex) project.</a:t>
            </a:r>
          </a:p>
          <a:p>
            <a:r>
              <a:rPr lang="en-US" sz="1500" dirty="0">
                <a:latin typeface="+mn-lt"/>
              </a:rPr>
              <a:t>All changes are tracked in a central repository.</a:t>
            </a:r>
          </a:p>
          <a:p>
            <a:r>
              <a:rPr lang="en-US" sz="1500" dirty="0">
                <a:latin typeface="+mn-lt"/>
              </a:rPr>
              <a:t>Repository reside typically in the cloud (e.g. </a:t>
            </a:r>
            <a:r>
              <a:rPr lang="en-US" sz="1500" dirty="0" err="1">
                <a:latin typeface="+mn-lt"/>
              </a:rPr>
              <a:t>Github</a:t>
            </a:r>
            <a:r>
              <a:rPr lang="en-US" sz="1500" dirty="0">
                <a:latin typeface="+mn-lt"/>
              </a:rPr>
              <a:t>, Bitbucket), but can be held locally as well.</a:t>
            </a:r>
          </a:p>
          <a:p>
            <a:r>
              <a:rPr lang="en-US" sz="1500" dirty="0">
                <a:latin typeface="+mn-lt"/>
              </a:rPr>
              <a:t>Git is basically a command line tool, but there are GUIs, e.g. </a:t>
            </a:r>
            <a:r>
              <a:rPr lang="en-US" sz="1500" dirty="0"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RStudio has a good Git integration</a:t>
            </a:r>
            <a:r>
              <a:rPr lang="en-US" sz="1500" dirty="0"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6640094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Git Workflow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latin typeface="+mn-lt"/>
              </a:rPr>
              <a:t>Create or fork repository (e.g., on/from </a:t>
            </a:r>
            <a:r>
              <a:rPr lang="en-US" dirty="0" err="1">
                <a:latin typeface="+mn-lt"/>
              </a:rPr>
              <a:t>Github</a:t>
            </a:r>
            <a:r>
              <a:rPr lang="en-US" dirty="0">
                <a:latin typeface="+mn-lt"/>
              </a:rPr>
              <a:t>, Bitbucket)</a:t>
            </a:r>
          </a:p>
          <a:p>
            <a:r>
              <a:rPr lang="en-US" dirty="0">
                <a:latin typeface="+mn-lt"/>
              </a:rPr>
              <a:t>Init or clone repository locally.</a:t>
            </a:r>
          </a:p>
          <a:p>
            <a:r>
              <a:rPr lang="en-US" dirty="0">
                <a:latin typeface="+mn-lt"/>
              </a:rPr>
              <a:t>Branch out alternative development lines, if necessary</a:t>
            </a:r>
          </a:p>
          <a:p>
            <a:r>
              <a:rPr lang="en-US" dirty="0">
                <a:latin typeface="+mn-lt"/>
              </a:rPr>
              <a:t>Enter a typical workflow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Pull latest changes from repository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(Merge in case of conflicts)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Work on your project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Commit changes (frequently, based on “logical” work units)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Push your commits back to repository (resolve conflicts if any)</a:t>
            </a:r>
          </a:p>
          <a:p>
            <a:pPr lvl="1"/>
            <a:r>
              <a:rPr lang="en-US" sz="1400" dirty="0">
                <a:solidFill>
                  <a:schemeClr val="accent1"/>
                </a:solidFill>
              </a:rPr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210687676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GB" sz="3000" dirty="0"/>
              <a:t> Crash Course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800" dirty="0">
                <a:latin typeface="+mn-lt"/>
              </a:rPr>
              <a:t>Shiny was developed by </a:t>
            </a:r>
            <a:r>
              <a:rPr lang="en-US" sz="1800" dirty="0" err="1">
                <a:latin typeface="+mn-lt"/>
              </a:rPr>
              <a:t>Rstudio</a:t>
            </a:r>
            <a:r>
              <a:rPr lang="en-US" sz="1800" dirty="0">
                <a:latin typeface="+mn-lt"/>
              </a:rPr>
              <a:t> and is closely tied to the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US" sz="1800" dirty="0">
                <a:latin typeface="+mn-lt"/>
              </a:rPr>
              <a:t>.</a:t>
            </a:r>
          </a:p>
          <a:p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latin typeface="+mn-lt"/>
              </a:rPr>
              <a:t>was a game-changing set of libraries for the R universe.</a:t>
            </a:r>
          </a:p>
          <a:p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latin typeface="+mn-lt"/>
              </a:rPr>
              <a:t>can massively improve you coding productivity and facilitate readability and learnability.</a:t>
            </a:r>
          </a:p>
          <a:p>
            <a:r>
              <a:rPr lang="en-US" sz="1800" dirty="0">
                <a:latin typeface="+mn-lt"/>
              </a:rPr>
              <a:t>If you are not familiar with the </a:t>
            </a:r>
            <a:r>
              <a:rPr 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US" sz="1800" dirty="0">
                <a:latin typeface="+mn-lt"/>
              </a:rPr>
              <a:t>, I strongly recommend to check it out.</a:t>
            </a:r>
          </a:p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923622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GB" sz="3000" dirty="0"/>
              <a:t> Crash Course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latin typeface="+mn-lt"/>
              </a:rPr>
              <a:t>Packages in the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US" dirty="0">
                <a:latin typeface="+mn-lt"/>
              </a:rPr>
              <a:t>:</a:t>
            </a:r>
          </a:p>
          <a:p>
            <a:pPr lvl="1"/>
            <a:r>
              <a:rPr lang="en-US" sz="1400" b="1" dirty="0">
                <a:solidFill>
                  <a:schemeClr val="accent1"/>
                </a:solidFill>
                <a:cs typeface="Courier New" panose="02070309020205020404" pitchFamily="49" charset="0"/>
              </a:rPr>
              <a:t>ggplot2 </a:t>
            </a:r>
            <a:r>
              <a:rPr lang="en-US" sz="1400" dirty="0">
                <a:solidFill>
                  <a:schemeClr val="accent1"/>
                </a:solidFill>
              </a:rPr>
              <a:t>(best plotting there is)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cs typeface="Courier New" panose="02070309020205020404" pitchFamily="49" charset="0"/>
              </a:rPr>
              <a:t>tibble</a:t>
            </a:r>
            <a:r>
              <a:rPr lang="en-US" sz="1400" b="1" dirty="0">
                <a:solidFill>
                  <a:schemeClr val="accent1"/>
                </a:solidFill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accent1"/>
                </a:solidFill>
              </a:rPr>
              <a:t>(a better </a:t>
            </a:r>
            <a:r>
              <a:rPr lang="en-US" sz="1400" dirty="0" err="1">
                <a:solidFill>
                  <a:schemeClr val="accent1"/>
                </a:solidFill>
              </a:rPr>
              <a:t>data.frame</a:t>
            </a:r>
            <a:r>
              <a:rPr lang="en-US" sz="1400" dirty="0">
                <a:solidFill>
                  <a:schemeClr val="accent1"/>
                </a:solidFill>
              </a:rPr>
              <a:t>)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cs typeface="Courier New" panose="02070309020205020404" pitchFamily="49" charset="0"/>
              </a:rPr>
              <a:t>tidyr</a:t>
            </a:r>
            <a:r>
              <a:rPr lang="en-US" sz="1400" b="1" dirty="0">
                <a:solidFill>
                  <a:schemeClr val="accent1"/>
                </a:solidFill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accent1"/>
                </a:solidFill>
              </a:rPr>
              <a:t>(tools to keep data “tidy”, i.e. data shape transformations)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cs typeface="Courier New" panose="02070309020205020404" pitchFamily="49" charset="0"/>
              </a:rPr>
              <a:t>dplyr</a:t>
            </a:r>
            <a:r>
              <a:rPr lang="en-US" sz="1400" b="1" dirty="0">
                <a:solidFill>
                  <a:schemeClr val="accent1"/>
                </a:solidFill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accent1"/>
                </a:solidFill>
              </a:rPr>
              <a:t>(tools to manipulate data frames, filtering, variable selection, grouping, summarizing, mutating, sorting)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cs typeface="Courier New" panose="02070309020205020404" pitchFamily="49" charset="0"/>
              </a:rPr>
              <a:t>purrr</a:t>
            </a:r>
            <a:r>
              <a:rPr lang="en-US" sz="1400" b="1" dirty="0">
                <a:solidFill>
                  <a:schemeClr val="accent1"/>
                </a:solidFill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accent1"/>
                </a:solidFill>
              </a:rPr>
              <a:t>(applying functions over lists and data frames)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cs typeface="Courier New" panose="02070309020205020404" pitchFamily="49" charset="0"/>
              </a:rPr>
              <a:t>Stringr</a:t>
            </a:r>
            <a:r>
              <a:rPr lang="en-US" sz="1400" b="1" dirty="0">
                <a:solidFill>
                  <a:schemeClr val="accent1"/>
                </a:solidFill>
                <a:cs typeface="Courier New" panose="02070309020205020404" pitchFamily="49" charset="0"/>
              </a:rPr>
              <a:t>, glue </a:t>
            </a:r>
            <a:r>
              <a:rPr lang="en-US" sz="1400" dirty="0">
                <a:solidFill>
                  <a:schemeClr val="accent1"/>
                </a:solidFill>
              </a:rPr>
              <a:t>(string functions)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cs typeface="Courier New" panose="02070309020205020404" pitchFamily="49" charset="0"/>
              </a:rPr>
              <a:t>readr</a:t>
            </a:r>
            <a:r>
              <a:rPr lang="en-US" sz="1400" b="1" dirty="0">
                <a:solidFill>
                  <a:schemeClr val="accent1"/>
                </a:solidFill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accent1"/>
                </a:solidFill>
              </a:rPr>
              <a:t>(reading data)</a:t>
            </a:r>
          </a:p>
          <a:p>
            <a:pPr lvl="1"/>
            <a:r>
              <a:rPr lang="en-US" sz="1400" b="1" dirty="0" err="1">
                <a:solidFill>
                  <a:schemeClr val="accent1"/>
                </a:solidFill>
                <a:cs typeface="Courier New" panose="02070309020205020404" pitchFamily="49" charset="0"/>
              </a:rPr>
              <a:t>forcats</a:t>
            </a:r>
            <a:r>
              <a:rPr lang="en-US" sz="1400" b="1" dirty="0">
                <a:solidFill>
                  <a:schemeClr val="accent1"/>
                </a:solidFill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chemeClr val="accent1"/>
                </a:solidFill>
              </a:rPr>
              <a:t>(manipulating factors)</a:t>
            </a:r>
          </a:p>
          <a:p>
            <a:r>
              <a:rPr lang="en-US" dirty="0">
                <a:latin typeface="+mn-lt"/>
              </a:rPr>
              <a:t>Workers in the background: </a:t>
            </a:r>
            <a:r>
              <a:rPr lang="en-US" sz="1400" b="1" dirty="0" err="1">
                <a:latin typeface="+mn-lt"/>
                <a:cs typeface="Courier New" panose="02070309020205020404" pitchFamily="49" charset="0"/>
              </a:rPr>
              <a:t>rlang</a:t>
            </a:r>
            <a:r>
              <a:rPr lang="en-US" dirty="0">
                <a:latin typeface="+mn-lt"/>
              </a:rPr>
              <a:t>, </a:t>
            </a:r>
            <a:r>
              <a:rPr lang="en-US" sz="1400" b="1" dirty="0" err="1">
                <a:latin typeface="+mn-lt"/>
                <a:cs typeface="Courier New" panose="02070309020205020404" pitchFamily="49" charset="0"/>
              </a:rPr>
              <a:t>tidyselect</a:t>
            </a:r>
            <a:r>
              <a:rPr lang="en-US" dirty="0">
                <a:latin typeface="+mn-lt"/>
              </a:rPr>
              <a:t>, </a:t>
            </a:r>
            <a:r>
              <a:rPr lang="en-US" sz="1400" b="1" dirty="0" err="1">
                <a:latin typeface="+mn-lt"/>
                <a:cs typeface="Courier New" panose="02070309020205020404" pitchFamily="49" charset="0"/>
              </a:rPr>
              <a:t>vctrs</a:t>
            </a:r>
            <a:r>
              <a:rPr lang="en-US" dirty="0">
                <a:latin typeface="+mn-lt"/>
              </a:rPr>
              <a:t>, </a:t>
            </a:r>
            <a:r>
              <a:rPr lang="en-US" sz="1400" b="1" dirty="0" err="1">
                <a:latin typeface="+mn-lt"/>
                <a:cs typeface="Courier New" panose="02070309020205020404" pitchFamily="49" charset="0"/>
              </a:rPr>
              <a:t>magrittr</a:t>
            </a:r>
            <a:r>
              <a:rPr lang="en-US" sz="1400" b="1" dirty="0">
                <a:latin typeface="+mn-lt"/>
                <a:cs typeface="Courier New" panose="02070309020205020404" pitchFamily="49" charset="0"/>
              </a:rPr>
              <a:t>…</a:t>
            </a:r>
            <a:endParaRPr lang="en-US" sz="1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8819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GB" sz="3000" dirty="0"/>
              <a:t> Crash Course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1400" dirty="0">
                <a:latin typeface="+mn-lt"/>
              </a:rPr>
              <a:t>Most important tool is the pipe %&gt;%, (taken from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magrittr</a:t>
            </a:r>
            <a:r>
              <a:rPr lang="en-US" sz="1400" dirty="0">
                <a:latin typeface="+mn-lt"/>
              </a:rPr>
              <a:t>, preceding the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US" sz="1400" dirty="0">
                <a:latin typeface="+mn-lt"/>
              </a:rPr>
              <a:t>)</a:t>
            </a:r>
          </a:p>
          <a:p>
            <a:r>
              <a:rPr lang="en-US" sz="1400" dirty="0">
                <a:latin typeface="+mn-lt"/>
              </a:rPr>
              <a:t>It allows simple chaining of functions calls. 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+mn-lt"/>
              </a:rPr>
              <a:t>Example: </a:t>
            </a:r>
          </a:p>
          <a:p>
            <a:pPr>
              <a:spcBef>
                <a:spcPts val="600"/>
              </a:spcBef>
            </a:pP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x %&gt;% abs %&gt;% sum %&gt;% </a:t>
            </a:r>
            <a:r>
              <a:rPr lang="en-US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divide_by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(length(.)) </a:t>
            </a:r>
          </a:p>
          <a:p>
            <a:pPr>
              <a:spcBef>
                <a:spcPts val="600"/>
              </a:spcBef>
            </a:pP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900" b="1" dirty="0">
                <a:latin typeface="+mn-lt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+mn-lt"/>
              </a:rPr>
              <a:t>is equivalent to 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Tw Cen MT" panose="020B0602020104020603" pitchFamily="34" charset="0"/>
              </a:rPr>
              <a:t>	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sum(abs(x))/length(x)</a:t>
            </a:r>
            <a:endParaRPr lang="en-US" sz="9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100" dirty="0">
                <a:latin typeface="+mn-lt"/>
              </a:rPr>
              <a:t>Example: 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Tw Cen MT" panose="020B0602020104020603" pitchFamily="34" charset="0"/>
              </a:rPr>
              <a:t>	</a:t>
            </a:r>
            <a:r>
              <a:rPr lang="en-US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my.data.frame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%&gt;% filter(age &lt; 30) %&gt;% select(age) </a:t>
            </a:r>
          </a:p>
          <a:p>
            <a:pPr>
              <a:spcBef>
                <a:spcPts val="600"/>
              </a:spcBef>
            </a:pP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100" dirty="0">
                <a:latin typeface="+mn-lt"/>
              </a:rPr>
              <a:t>is equivalent to 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Tw Cen MT" panose="020B0602020104020603" pitchFamily="34" charset="0"/>
              </a:rPr>
              <a:t>	</a:t>
            </a:r>
            <a:r>
              <a:rPr lang="en-US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my.data.frame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my.data.frame$age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30, “age”] </a:t>
            </a:r>
            <a:endParaRPr lang="en-US" sz="1100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68144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MPIEA Design 1 – light">
  <a:themeElements>
    <a:clrScheme name="MPIEA Poster Colors">
      <a:dk1>
        <a:srgbClr val="000000"/>
      </a:dk1>
      <a:lt1>
        <a:srgbClr val="FFFFFF"/>
      </a:lt1>
      <a:dk2>
        <a:srgbClr val="4B4C4B"/>
      </a:dk2>
      <a:lt2>
        <a:srgbClr val="D6D7D5"/>
      </a:lt2>
      <a:accent1>
        <a:srgbClr val="175E54"/>
      </a:accent1>
      <a:accent2>
        <a:srgbClr val="CFDAD3"/>
      </a:accent2>
      <a:accent3>
        <a:srgbClr val="DAA7AA"/>
      </a:accent3>
      <a:accent4>
        <a:srgbClr val="C5DEE6"/>
      </a:accent4>
      <a:accent5>
        <a:srgbClr val="CBDDBD"/>
      </a:accent5>
      <a:accent6>
        <a:srgbClr val="AD577B"/>
      </a:accent6>
      <a:hlink>
        <a:srgbClr val="00B0AF"/>
      </a:hlink>
      <a:folHlink>
        <a:srgbClr val="00B0AF"/>
      </a:folHlink>
    </a:clrScheme>
    <a:fontScheme name="MPIEA Poster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PIEA Design 1 – dark">
  <a:themeElements>
    <a:clrScheme name="MPIEA Poster Colors">
      <a:dk1>
        <a:srgbClr val="000000"/>
      </a:dk1>
      <a:lt1>
        <a:srgbClr val="FFFFFF"/>
      </a:lt1>
      <a:dk2>
        <a:srgbClr val="4B4C4B"/>
      </a:dk2>
      <a:lt2>
        <a:srgbClr val="D6D7D5"/>
      </a:lt2>
      <a:accent1>
        <a:srgbClr val="175E54"/>
      </a:accent1>
      <a:accent2>
        <a:srgbClr val="CFDAD3"/>
      </a:accent2>
      <a:accent3>
        <a:srgbClr val="DAA7AA"/>
      </a:accent3>
      <a:accent4>
        <a:srgbClr val="C5DEE6"/>
      </a:accent4>
      <a:accent5>
        <a:srgbClr val="CBDDBD"/>
      </a:accent5>
      <a:accent6>
        <a:srgbClr val="AD577B"/>
      </a:accent6>
      <a:hlink>
        <a:srgbClr val="00B0AF"/>
      </a:hlink>
      <a:folHlink>
        <a:srgbClr val="00B0A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PIEA Design 2 – light">
  <a:themeElements>
    <a:clrScheme name="MPIEA Poster Colors">
      <a:dk1>
        <a:srgbClr val="000000"/>
      </a:dk1>
      <a:lt1>
        <a:srgbClr val="FFFFFF"/>
      </a:lt1>
      <a:dk2>
        <a:srgbClr val="4B4C4B"/>
      </a:dk2>
      <a:lt2>
        <a:srgbClr val="D6D7D5"/>
      </a:lt2>
      <a:accent1>
        <a:srgbClr val="175E54"/>
      </a:accent1>
      <a:accent2>
        <a:srgbClr val="CFDAD3"/>
      </a:accent2>
      <a:accent3>
        <a:srgbClr val="DAA7AA"/>
      </a:accent3>
      <a:accent4>
        <a:srgbClr val="C5DEE6"/>
      </a:accent4>
      <a:accent5>
        <a:srgbClr val="CBDDBD"/>
      </a:accent5>
      <a:accent6>
        <a:srgbClr val="AD577B"/>
      </a:accent6>
      <a:hlink>
        <a:srgbClr val="00B0AF"/>
      </a:hlink>
      <a:folHlink>
        <a:srgbClr val="00B0A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PIEA Design 2 – dark">
  <a:themeElements>
    <a:clrScheme name="MPIEA Poster Colors">
      <a:dk1>
        <a:srgbClr val="000000"/>
      </a:dk1>
      <a:lt1>
        <a:srgbClr val="FFFFFF"/>
      </a:lt1>
      <a:dk2>
        <a:srgbClr val="4B4C4B"/>
      </a:dk2>
      <a:lt2>
        <a:srgbClr val="D6D7D5"/>
      </a:lt2>
      <a:accent1>
        <a:srgbClr val="175E54"/>
      </a:accent1>
      <a:accent2>
        <a:srgbClr val="CFDAD3"/>
      </a:accent2>
      <a:accent3>
        <a:srgbClr val="DAA7AA"/>
      </a:accent3>
      <a:accent4>
        <a:srgbClr val="C5DEE6"/>
      </a:accent4>
      <a:accent5>
        <a:srgbClr val="CBDDBD"/>
      </a:accent5>
      <a:accent6>
        <a:srgbClr val="AD577B"/>
      </a:accent6>
      <a:hlink>
        <a:srgbClr val="00B0AF"/>
      </a:hlink>
      <a:folHlink>
        <a:srgbClr val="00B0A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MPIEA Design – last slide light">
  <a:themeElements>
    <a:clrScheme name="MPIEA Poster Colors">
      <a:dk1>
        <a:srgbClr val="000000"/>
      </a:dk1>
      <a:lt1>
        <a:srgbClr val="FFFFFF"/>
      </a:lt1>
      <a:dk2>
        <a:srgbClr val="4B4C4B"/>
      </a:dk2>
      <a:lt2>
        <a:srgbClr val="D6D7D5"/>
      </a:lt2>
      <a:accent1>
        <a:srgbClr val="175E54"/>
      </a:accent1>
      <a:accent2>
        <a:srgbClr val="CFDAD3"/>
      </a:accent2>
      <a:accent3>
        <a:srgbClr val="DAA7AA"/>
      </a:accent3>
      <a:accent4>
        <a:srgbClr val="C5DEE6"/>
      </a:accent4>
      <a:accent5>
        <a:srgbClr val="CBDDBD"/>
      </a:accent5>
      <a:accent6>
        <a:srgbClr val="AD577B"/>
      </a:accent6>
      <a:hlink>
        <a:srgbClr val="00B0AF"/>
      </a:hlink>
      <a:folHlink>
        <a:srgbClr val="00B0A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MPIEA Design – last slide dark">
  <a:themeElements>
    <a:clrScheme name="MPIEA Poster Colors">
      <a:dk1>
        <a:srgbClr val="000000"/>
      </a:dk1>
      <a:lt1>
        <a:srgbClr val="FFFFFF"/>
      </a:lt1>
      <a:dk2>
        <a:srgbClr val="4B4C4B"/>
      </a:dk2>
      <a:lt2>
        <a:srgbClr val="D6D7D5"/>
      </a:lt2>
      <a:accent1>
        <a:srgbClr val="175E54"/>
      </a:accent1>
      <a:accent2>
        <a:srgbClr val="CFDAD3"/>
      </a:accent2>
      <a:accent3>
        <a:srgbClr val="DAA7AA"/>
      </a:accent3>
      <a:accent4>
        <a:srgbClr val="C5DEE6"/>
      </a:accent4>
      <a:accent5>
        <a:srgbClr val="CBDDBD"/>
      </a:accent5>
      <a:accent6>
        <a:srgbClr val="AD577B"/>
      </a:accent6>
      <a:hlink>
        <a:srgbClr val="00B0AF"/>
      </a:hlink>
      <a:folHlink>
        <a:srgbClr val="00B0A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lternateThumbnailUrl xmlns="http://schemas.microsoft.com/sharepoint/v3">
      <Url xsi:nil="true"/>
      <Description xsi:nil="true"/>
    </AlternateThumbnailUrl>
    <ImageCreateDate xmlns="http://schemas.microsoft.com/sharepoint/v3" xsi:nil="true"/>
    <Description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Bild" ma:contentTypeID="0x01010200D7EF7E295F7B70418BABA47748B5BD5B" ma:contentTypeVersion="1" ma:contentTypeDescription="Ein Bild oder eine Fotografie hochladen." ma:contentTypeScope="" ma:versionID="ebdf399cc79813f32872d278e3334c9a">
  <xsd:schema xmlns:xsd="http://www.w3.org/2001/XMLSchema" xmlns:xs="http://www.w3.org/2001/XMLSchema" xmlns:p="http://schemas.microsoft.com/office/2006/metadata/properties" xmlns:ns1="http://schemas.microsoft.com/sharepoint/v3" xmlns:ns2="52a6d50e-34a0-4251-b239-e40d593bab32" targetNamespace="http://schemas.microsoft.com/office/2006/metadata/properties" ma:root="true" ma:fieldsID="6418837f02508c463df2c897ea3a2109" ns1:_="" ns2:_="">
    <xsd:import namespace="http://schemas.microsoft.com/sharepoint/v3"/>
    <xsd:import namespace="52a6d50e-34a0-4251-b239-e40d593bab32"/>
    <xsd:element name="properties">
      <xsd:complexType>
        <xsd:sequence>
          <xsd:element name="documentManagement">
            <xsd:complexType>
              <xsd:all>
                <xsd:element ref="ns1:ImageWidth" minOccurs="0"/>
                <xsd:element ref="ns1:ImageHeight" minOccurs="0"/>
                <xsd:element ref="ns1:ImageCreateDate" minOccurs="0"/>
                <xsd:element ref="ns1:Description" minOccurs="0"/>
                <xsd:element ref="ns1:ThumbnailExists" minOccurs="0"/>
                <xsd:element ref="ns1:PreviewExists" minOccurs="0"/>
                <xsd:element ref="ns1:AlternateThumbnailUrl" minOccurs="0"/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ImageWidth" ma:index="11" nillable="true" ma:displayName="Bildbreite" ma:internalName="ImageWidth" ma:readOnly="true">
      <xsd:simpleType>
        <xsd:restriction base="dms:Unknown"/>
      </xsd:simpleType>
    </xsd:element>
    <xsd:element name="ImageHeight" ma:index="12" nillable="true" ma:displayName="Bildhöhe" ma:internalName="ImageHeight" ma:readOnly="true">
      <xsd:simpleType>
        <xsd:restriction base="dms:Unknown"/>
      </xsd:simpleType>
    </xsd:element>
    <xsd:element name="ImageCreateDate" ma:index="13" nillable="true" ma:displayName="Bilderstellungsdatum" ma:format="DateTime" ma:hidden="true" ma:internalName="ImageCreateDate">
      <xsd:simpleType>
        <xsd:restriction base="dms:DateTime"/>
      </xsd:simpleType>
    </xsd:element>
    <xsd:element name="Description" ma:index="14" nillable="true" ma:displayName="Beschreibung" ma:description="Wird als Alternativtext für das Bild verwendet." ma:hidden="true" ma:internalName="Description">
      <xsd:simpleType>
        <xsd:restriction base="dms:Note">
          <xsd:maxLength value="255"/>
        </xsd:restriction>
      </xsd:simpleType>
    </xsd:element>
    <xsd:element name="ThumbnailExists" ma:index="23" nillable="true" ma:displayName="Miniaturansicht vorhanden" ma:default="FALSE" ma:hidden="true" ma:internalName="ThumbnailExists" ma:readOnly="true">
      <xsd:simpleType>
        <xsd:restriction base="dms:Boolean"/>
      </xsd:simpleType>
    </xsd:element>
    <xsd:element name="PreviewExists" ma:index="24" nillable="true" ma:displayName="Vorschau vorhanden" ma:default="FALSE" ma:hidden="true" ma:internalName="PreviewExists" ma:readOnly="true">
      <xsd:simpleType>
        <xsd:restriction base="dms:Boolean"/>
      </xsd:simpleType>
    </xsd:element>
    <xsd:element name="AlternateThumbnailUrl" ma:index="25" nillable="true" ma:displayName="Vorschaubild-URL" ma:format="Image" ma:hidden="true" ma:internalName="AlternateThumbnailUrl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a6d50e-34a0-4251-b239-e40d593bab32" elementFormDefault="qualified">
    <xsd:import namespace="http://schemas.microsoft.com/office/2006/documentManagement/types"/>
    <xsd:import namespace="http://schemas.microsoft.com/office/infopath/2007/PartnerControls"/>
    <xsd:element name="SharedWithUsers" ma:index="26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8" ma:displayName="Titel"/>
        <xsd:element ref="dc:subject" minOccurs="0" maxOccurs="1"/>
        <xsd:element ref="dc:description" minOccurs="0" maxOccurs="1"/>
        <xsd:element name="keywords" minOccurs="0" maxOccurs="1" type="xsd:string" ma:index="20" ma:displayName="Schlüsselwörter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4E9BB89-B222-4A49-A274-0EC5BB813B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7DEFD7-AC89-47DB-8301-BF8B06EBC4A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0372D05F-6BED-4106-8D5C-94C27860DD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2a6d50e-34a0-4251-b239-e40d593bab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2784</Words>
  <Application>Microsoft Office PowerPoint</Application>
  <PresentationFormat>Bildschirmpräsentation (16:9)</PresentationFormat>
  <Paragraphs>303</Paragraphs>
  <Slides>32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6</vt:i4>
      </vt:variant>
      <vt:variant>
        <vt:lpstr>Folientitel</vt:lpstr>
      </vt:variant>
      <vt:variant>
        <vt:i4>32</vt:i4>
      </vt:variant>
    </vt:vector>
  </HeadingPairs>
  <TitlesOfParts>
    <vt:vector size="43" baseType="lpstr">
      <vt:lpstr>Arial</vt:lpstr>
      <vt:lpstr>Calibri</vt:lpstr>
      <vt:lpstr>Courier New</vt:lpstr>
      <vt:lpstr>Symbol</vt:lpstr>
      <vt:lpstr>Tw Cen MT</vt:lpstr>
      <vt:lpstr>MPIEA Design 1 – light</vt:lpstr>
      <vt:lpstr>MPIEA Design 1 – dark</vt:lpstr>
      <vt:lpstr>MPIEA Design 2 – light</vt:lpstr>
      <vt:lpstr>MPIEA Design 2 – dark</vt:lpstr>
      <vt:lpstr>MPIEA Design – last slide light</vt:lpstr>
      <vt:lpstr>MPIEA Design – last slide dark</vt:lpstr>
      <vt:lpstr>Shine on Your Fancy Data  An Introduction to Shiny</vt:lpstr>
      <vt:lpstr>Agenda</vt:lpstr>
      <vt:lpstr>But first: Some motivating examples</vt:lpstr>
      <vt:lpstr>First Part Better be prepared</vt:lpstr>
      <vt:lpstr>Git</vt:lpstr>
      <vt:lpstr>Git Workflow</vt:lpstr>
      <vt:lpstr>tidyverse Crash Course</vt:lpstr>
      <vt:lpstr>tidyverse Crash Course</vt:lpstr>
      <vt:lpstr>tidyverse Crash Course</vt:lpstr>
      <vt:lpstr>Good Practices</vt:lpstr>
      <vt:lpstr>Good Practices</vt:lpstr>
      <vt:lpstr>Good Practices</vt:lpstr>
      <vt:lpstr>Input: Shiny what is it?</vt:lpstr>
      <vt:lpstr>Quick Tour of the Web</vt:lpstr>
      <vt:lpstr>Structure of a HTML document</vt:lpstr>
      <vt:lpstr>Shiny App</vt:lpstr>
      <vt:lpstr>Shiny Apps: Workings</vt:lpstr>
      <vt:lpstr>Shiny Apps: Workings</vt:lpstr>
      <vt:lpstr>Shiny Apps Demo: ui</vt:lpstr>
      <vt:lpstr>Shiny Apps Demo: server</vt:lpstr>
      <vt:lpstr>Input and Output</vt:lpstr>
      <vt:lpstr>Second Part Hands on</vt:lpstr>
      <vt:lpstr>Installation Orgy</vt:lpstr>
      <vt:lpstr>Hands On: GitHub</vt:lpstr>
      <vt:lpstr>Hands On: Shiny app</vt:lpstr>
      <vt:lpstr>Hands on: Tweaking and Fiddling</vt:lpstr>
      <vt:lpstr>UI Design </vt:lpstr>
      <vt:lpstr>UI Input elements</vt:lpstr>
      <vt:lpstr>UI Output Elements</vt:lpstr>
      <vt:lpstr>Hands on: Make it your own</vt:lpstr>
      <vt:lpstr>Wrap Up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 User</dc:creator>
  <cp:lastModifiedBy>Klaus Frieler</cp:lastModifiedBy>
  <cp:revision>160</cp:revision>
  <cp:lastPrinted>2019-07-11T17:44:32Z</cp:lastPrinted>
  <dcterms:created xsi:type="dcterms:W3CDTF">2019-07-05T12:06:36Z</dcterms:created>
  <dcterms:modified xsi:type="dcterms:W3CDTF">2022-04-21T14:10:04Z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0x01010200D7EF7E295F7B70418BABA47748B5BD5B</vt:lpwstr>
  </property>
</Properties>
</file>

<file path=docProps/thumbnail.jpeg>
</file>